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25"/>
  </p:notesMasterIdLst>
  <p:sldIdLst>
    <p:sldId id="304" r:id="rId5"/>
    <p:sldId id="257" r:id="rId6"/>
    <p:sldId id="258" r:id="rId7"/>
    <p:sldId id="305" r:id="rId8"/>
    <p:sldId id="263" r:id="rId9"/>
    <p:sldId id="289" r:id="rId10"/>
    <p:sldId id="290" r:id="rId11"/>
    <p:sldId id="307" r:id="rId12"/>
    <p:sldId id="308" r:id="rId13"/>
    <p:sldId id="291" r:id="rId14"/>
    <p:sldId id="306" r:id="rId15"/>
    <p:sldId id="292" r:id="rId16"/>
    <p:sldId id="293" r:id="rId17"/>
    <p:sldId id="296" r:id="rId18"/>
    <p:sldId id="298" r:id="rId19"/>
    <p:sldId id="299" r:id="rId20"/>
    <p:sldId id="301" r:id="rId21"/>
    <p:sldId id="262" r:id="rId22"/>
    <p:sldId id="302" r:id="rId23"/>
    <p:sldId id="303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4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719"/>
  </p:normalViewPr>
  <p:slideViewPr>
    <p:cSldViewPr snapToGrid="0">
      <p:cViewPr varScale="1">
        <p:scale>
          <a:sx n="103" d="100"/>
          <a:sy n="103" d="100"/>
        </p:scale>
        <p:origin x="101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675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4583480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84583480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45834807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845834807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45834807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845834807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49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17287cf5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17287cf5b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45834807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845834807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40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17287cf5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17287cf5b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739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17287cf5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17287cf5b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74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845834807_1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845834807_1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323124" y="830767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Malware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355087" y="2227344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Formal Methods for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Secure Systems</a:t>
            </a:r>
            <a:endParaRPr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994111" y="895336"/>
            <a:ext cx="4707895" cy="6472387"/>
            <a:chOff x="-1006072" y="1271750"/>
            <a:chExt cx="4357952" cy="5991287"/>
          </a:xfrm>
        </p:grpSpPr>
        <p:sp>
          <p:nvSpPr>
            <p:cNvPr id="57" name="Google Shape;57;p15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223718" y="3729027"/>
              <a:ext cx="79528" cy="306797"/>
            </a:xfrm>
            <a:custGeom>
              <a:avLst/>
              <a:gdLst/>
              <a:ahLst/>
              <a:cxnLst/>
              <a:rect l="l" t="t" r="r" b="b"/>
              <a:pathLst>
                <a:path w="1954" h="7538" extrusionOk="0">
                  <a:moveTo>
                    <a:pt x="120" y="1"/>
                  </a:moveTo>
                  <a:lnTo>
                    <a:pt x="477" y="4799"/>
                  </a:lnTo>
                  <a:lnTo>
                    <a:pt x="1548" y="4799"/>
                  </a:lnTo>
                  <a:lnTo>
                    <a:pt x="1905" y="1"/>
                  </a:lnTo>
                  <a:close/>
                  <a:moveTo>
                    <a:pt x="1001" y="5585"/>
                  </a:moveTo>
                  <a:cubicBezTo>
                    <a:pt x="453" y="5585"/>
                    <a:pt x="0" y="6025"/>
                    <a:pt x="0" y="6537"/>
                  </a:cubicBezTo>
                  <a:cubicBezTo>
                    <a:pt x="0" y="7078"/>
                    <a:pt x="430" y="7537"/>
                    <a:pt x="980" y="7537"/>
                  </a:cubicBezTo>
                  <a:cubicBezTo>
                    <a:pt x="987" y="7537"/>
                    <a:pt x="994" y="7537"/>
                    <a:pt x="1001" y="7537"/>
                  </a:cubicBezTo>
                  <a:cubicBezTo>
                    <a:pt x="1524" y="7537"/>
                    <a:pt x="1953" y="7085"/>
                    <a:pt x="1953" y="6537"/>
                  </a:cubicBezTo>
                  <a:cubicBezTo>
                    <a:pt x="1953" y="6025"/>
                    <a:pt x="1524" y="5585"/>
                    <a:pt x="1001" y="5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774E87DB-663F-546F-1969-C5E7D176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892" y="230953"/>
            <a:ext cx="1024117" cy="102411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CD9BC1-4A64-7DE6-9A40-2ADC83D33C07}"/>
              </a:ext>
            </a:extLst>
          </p:cNvPr>
          <p:cNvSpPr txBox="1"/>
          <p:nvPr/>
        </p:nvSpPr>
        <p:spPr>
          <a:xfrm>
            <a:off x="7087287" y="3770011"/>
            <a:ext cx="16466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Chang Liu</a:t>
            </a:r>
          </a:p>
          <a:p>
            <a:r>
              <a:rPr lang="en-GB" dirty="0"/>
              <a:t>Leonardo Bargiotti</a:t>
            </a:r>
          </a:p>
          <a:p>
            <a:r>
              <a:rPr lang="en-GB" dirty="0"/>
              <a:t>Carlo Pio Pace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DB6E02-3A89-5510-8E1C-9CD8838AA0C6}"/>
              </a:ext>
            </a:extLst>
          </p:cNvPr>
          <p:cNvSpPr txBox="1"/>
          <p:nvPr/>
        </p:nvSpPr>
        <p:spPr>
          <a:xfrm>
            <a:off x="4572000" y="4741972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Academic Year 23/24</a:t>
            </a:r>
          </a:p>
        </p:txBody>
      </p:sp>
    </p:spTree>
    <p:extLst>
      <p:ext uri="{BB962C8B-B14F-4D97-AF65-F5344CB8AC3E}">
        <p14:creationId xmlns:p14="http://schemas.microsoft.com/office/powerpoint/2010/main" val="362026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B6C7B-1FEF-B23E-CB6D-E0FED8E8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Analysis</a:t>
            </a:r>
          </a:p>
        </p:txBody>
      </p:sp>
      <p:sp>
        <p:nvSpPr>
          <p:cNvPr id="3" name="Google Shape;677;p25">
            <a:extLst>
              <a:ext uri="{FF2B5EF4-FFF2-40B4-BE49-F238E27FC236}">
                <a16:creationId xmlns:a16="http://schemas.microsoft.com/office/drawing/2014/main" id="{212C3F27-01E8-BE41-8E6A-328133D9FE18}"/>
              </a:ext>
            </a:extLst>
          </p:cNvPr>
          <p:cNvSpPr/>
          <p:nvPr/>
        </p:nvSpPr>
        <p:spPr>
          <a:xfrm>
            <a:off x="186995" y="187638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Monokle</a:t>
            </a:r>
            <a:r>
              <a:rPr lang="it-IT" b="1" dirty="0"/>
              <a:t> 695d</a:t>
            </a:r>
            <a:endParaRPr b="1" dirty="0"/>
          </a:p>
        </p:txBody>
      </p: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66DF5F7D-08EB-69F2-23A1-D7D95019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0312"/>
            <a:ext cx="2148840" cy="3468979"/>
          </a:xfrm>
          <a:prstGeom prst="rect">
            <a:avLst/>
          </a:prstGeom>
        </p:spPr>
      </p:pic>
      <p:pic>
        <p:nvPicPr>
          <p:cNvPr id="7" name="Immagine 6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D510D281-6473-08BD-F044-F6EAEC22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58" y="958945"/>
            <a:ext cx="2148840" cy="3468978"/>
          </a:xfrm>
          <a:prstGeom prst="rect">
            <a:avLst/>
          </a:prstGeom>
        </p:spPr>
      </p:pic>
      <p:pic>
        <p:nvPicPr>
          <p:cNvPr id="9" name="Immagine 8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AA3139B1-1D07-83ED-C91D-B1A811E6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429" y="970313"/>
            <a:ext cx="2148840" cy="346897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9B97E7-E81A-ACA1-12CC-0CBC2BDBC243}"/>
              </a:ext>
            </a:extLst>
          </p:cNvPr>
          <p:cNvSpPr txBox="1"/>
          <p:nvPr/>
        </p:nvSpPr>
        <p:spPr>
          <a:xfrm>
            <a:off x="457200" y="452570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Access all information </a:t>
            </a:r>
          </a:p>
          <a:p>
            <a:r>
              <a:rPr lang="en-GB" dirty="0"/>
              <a:t>on the screen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E4E3690-0E90-E8F6-C096-D69AB81E1063}"/>
              </a:ext>
            </a:extLst>
          </p:cNvPr>
          <p:cNvSpPr txBox="1"/>
          <p:nvPr/>
        </p:nvSpPr>
        <p:spPr>
          <a:xfrm>
            <a:off x="3593592" y="4633421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Asks permissions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F28DB2-42C0-0A4F-5F58-7102566AA7A0}"/>
              </a:ext>
            </a:extLst>
          </p:cNvPr>
          <p:cNvSpPr txBox="1"/>
          <p:nvPr/>
        </p:nvSpPr>
        <p:spPr>
          <a:xfrm>
            <a:off x="6402200" y="4523113"/>
            <a:ext cx="226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Layout of application,</a:t>
            </a:r>
          </a:p>
          <a:p>
            <a:r>
              <a:rPr lang="en-GB" dirty="0"/>
              <a:t>as Google security update</a:t>
            </a:r>
          </a:p>
        </p:txBody>
      </p:sp>
    </p:spTree>
    <p:extLst>
      <p:ext uri="{BB962C8B-B14F-4D97-AF65-F5344CB8AC3E}">
        <p14:creationId xmlns:p14="http://schemas.microsoft.com/office/powerpoint/2010/main" val="151620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3220547" y="1404614"/>
            <a:ext cx="43179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 </a:t>
            </a:r>
            <a:r>
              <a:rPr lang="it-IT" sz="4000" dirty="0" err="1"/>
              <a:t>Banker’s</a:t>
            </a:r>
            <a:r>
              <a:rPr lang="it-IT" sz="4000" dirty="0"/>
              <a:t> group:</a:t>
            </a:r>
            <a:endParaRPr sz="4000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72740E5-468C-01CA-8B87-B2647831BDB6}"/>
              </a:ext>
            </a:extLst>
          </p:cNvPr>
          <p:cNvGrpSpPr/>
          <p:nvPr/>
        </p:nvGrpSpPr>
        <p:grpSpPr>
          <a:xfrm>
            <a:off x="1605484" y="1117839"/>
            <a:ext cx="1346650" cy="1346650"/>
            <a:chOff x="2850528" y="1898425"/>
            <a:chExt cx="1346650" cy="1346650"/>
          </a:xfrm>
        </p:grpSpPr>
        <p:sp>
          <p:nvSpPr>
            <p:cNvPr id="2" name="Google Shape;196;p16">
              <a:extLst>
                <a:ext uri="{FF2B5EF4-FFF2-40B4-BE49-F238E27FC236}">
                  <a16:creationId xmlns:a16="http://schemas.microsoft.com/office/drawing/2014/main" id="{9E95B628-B5E9-BDAF-DA3B-9EC26BC86FBE}"/>
                </a:ext>
              </a:extLst>
            </p:cNvPr>
            <p:cNvSpPr/>
            <p:nvPr/>
          </p:nvSpPr>
          <p:spPr>
            <a:xfrm>
              <a:off x="2850528" y="1898425"/>
              <a:ext cx="1346650" cy="1346650"/>
            </a:xfrm>
            <a:custGeom>
              <a:avLst/>
              <a:gdLst/>
              <a:ahLst/>
              <a:cxnLst/>
              <a:rect l="l" t="t" r="r" b="b"/>
              <a:pathLst>
                <a:path w="14467" h="14467" extrusionOk="0">
                  <a:moveTo>
                    <a:pt x="7228" y="0"/>
                  </a:moveTo>
                  <a:cubicBezTo>
                    <a:pt x="3239" y="0"/>
                    <a:pt x="1" y="3227"/>
                    <a:pt x="1" y="7227"/>
                  </a:cubicBezTo>
                  <a:cubicBezTo>
                    <a:pt x="1" y="11228"/>
                    <a:pt x="3239" y="14466"/>
                    <a:pt x="7228" y="14466"/>
                  </a:cubicBezTo>
                  <a:cubicBezTo>
                    <a:pt x="11228" y="14466"/>
                    <a:pt x="14467" y="11228"/>
                    <a:pt x="14467" y="7227"/>
                  </a:cubicBezTo>
                  <a:cubicBezTo>
                    <a:pt x="14467" y="3227"/>
                    <a:pt x="11228" y="0"/>
                    <a:pt x="7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200;p16">
              <a:extLst>
                <a:ext uri="{FF2B5EF4-FFF2-40B4-BE49-F238E27FC236}">
                  <a16:creationId xmlns:a16="http://schemas.microsoft.com/office/drawing/2014/main" id="{3CBEA992-DC26-5102-F093-012D024E19CD}"/>
                </a:ext>
              </a:extLst>
            </p:cNvPr>
            <p:cNvSpPr txBox="1"/>
            <p:nvPr/>
          </p:nvSpPr>
          <p:spPr>
            <a:xfrm>
              <a:off x="3285803" y="2471550"/>
              <a:ext cx="4761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40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16E947-74EC-C7B4-F872-845F941332A7}"/>
              </a:ext>
            </a:extLst>
          </p:cNvPr>
          <p:cNvSpPr txBox="1"/>
          <p:nvPr/>
        </p:nvSpPr>
        <p:spPr>
          <a:xfrm>
            <a:off x="1605484" y="2743200"/>
            <a:ext cx="652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7A99,8D0A,9E9D, and 20F4</a:t>
            </a:r>
          </a:p>
        </p:txBody>
      </p:sp>
    </p:spTree>
    <p:extLst>
      <p:ext uri="{BB962C8B-B14F-4D97-AF65-F5344CB8AC3E}">
        <p14:creationId xmlns:p14="http://schemas.microsoft.com/office/powerpoint/2010/main" val="197416691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"/>
          <p:cNvSpPr txBox="1">
            <a:spLocks noGrp="1"/>
          </p:cNvSpPr>
          <p:nvPr>
            <p:ph type="title"/>
          </p:nvPr>
        </p:nvSpPr>
        <p:spPr>
          <a:xfrm>
            <a:off x="186995" y="187638"/>
            <a:ext cx="47864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Banker 9E9D: Permissions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A1D94D-AE12-58E8-1199-F5A52D83E1B1}"/>
              </a:ext>
            </a:extLst>
          </p:cNvPr>
          <p:cNvSpPr txBox="1"/>
          <p:nvPr/>
        </p:nvSpPr>
        <p:spPr>
          <a:xfrm>
            <a:off x="740808" y="2021064"/>
            <a:ext cx="3258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permissions required , allows the app to read the </a:t>
            </a:r>
            <a:r>
              <a:rPr lang="en-GB" sz="2000" dirty="0" err="1"/>
              <a:t>sms</a:t>
            </a:r>
            <a:r>
              <a:rPr lang="en-GB" sz="2000" dirty="0"/>
              <a:t>, read the phone state,  receive </a:t>
            </a:r>
            <a:r>
              <a:rPr lang="en-GB" sz="2000" dirty="0" err="1"/>
              <a:t>sms</a:t>
            </a:r>
            <a:r>
              <a:rPr lang="en-GB" sz="2000" dirty="0"/>
              <a:t> and even recognize when the phone is turned on.</a:t>
            </a:r>
          </a:p>
        </p:txBody>
      </p:sp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CC514497-80B8-A206-0AB7-8FC10397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62" y="1042714"/>
            <a:ext cx="4215873" cy="36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7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"/>
          <p:cNvSpPr txBox="1">
            <a:spLocks noGrp="1"/>
          </p:cNvSpPr>
          <p:nvPr>
            <p:ph type="title"/>
          </p:nvPr>
        </p:nvSpPr>
        <p:spPr>
          <a:xfrm>
            <a:off x="265500" y="616141"/>
            <a:ext cx="4045200" cy="1482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Banker 9E9D: Manifest</a:t>
            </a:r>
          </a:p>
        </p:txBody>
      </p:sp>
      <p:sp>
        <p:nvSpPr>
          <p:cNvPr id="445" name="Subtitle 2">
            <a:extLst>
              <a:ext uri="{FF2B5EF4-FFF2-40B4-BE49-F238E27FC236}">
                <a16:creationId xmlns:a16="http://schemas.microsoft.com/office/drawing/2014/main" id="{34E2E220-5674-564A-4791-739AD7857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63337"/>
            <a:ext cx="4572000" cy="2980163"/>
          </a:xfrm>
        </p:spPr>
        <p:txBody>
          <a:bodyPr/>
          <a:lstStyle/>
          <a:p>
            <a:r>
              <a:rPr lang="en-US" dirty="0"/>
              <a:t>Common pattern found in all the bankers group</a:t>
            </a:r>
          </a:p>
          <a:p>
            <a:r>
              <a:rPr lang="en-US" dirty="0"/>
              <a:t>Indicated by the MITRE ATT&amp;CK as a privilege escalation technique called:</a:t>
            </a:r>
          </a:p>
          <a:p>
            <a:r>
              <a:rPr lang="en-US" dirty="0"/>
              <a:t>Abuse Elevation Control Mechanism: Device Administrator Permissions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102451-EC4D-4CD5-CCEC-553DBEAAF8FE}"/>
              </a:ext>
            </a:extLst>
          </p:cNvPr>
          <p:cNvSpPr txBox="1"/>
          <p:nvPr/>
        </p:nvSpPr>
        <p:spPr>
          <a:xfrm>
            <a:off x="4572000" y="1059236"/>
            <a:ext cx="4572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600" b="0" i="0" u="none" strike="noStrike" cap="none" dirty="0">
                <a:solidFill>
                  <a:schemeClr val="dk1"/>
                </a:solidFill>
              </a:rPr>
              <a:t>BIND_DEVICE_ADMIN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DEVICE_ADMIN_ENABLED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600" b="0" i="0" u="none" strike="noStrike" cap="none" dirty="0">
                <a:solidFill>
                  <a:schemeClr val="dk1"/>
                </a:solidFill>
              </a:rPr>
              <a:t>DEVICE_ADMIN_DISABLE_REQUEST</a:t>
            </a:r>
          </a:p>
          <a:p>
            <a:pPr marL="457200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r>
              <a:rPr lang="en-US" sz="1600" dirty="0">
                <a:solidFill>
                  <a:schemeClr val="dk1"/>
                </a:solidFill>
              </a:rPr>
              <a:t>ACTION_DEVICE_ADMIN_DISABLE_ REQUESTED</a:t>
            </a:r>
          </a:p>
          <a:p>
            <a:pPr marL="114300"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1600" dirty="0">
                <a:solidFill>
                  <a:schemeClr val="dk1"/>
                </a:solidFill>
              </a:rPr>
              <a:t>Declared in order to exploit Device Administrator API</a:t>
            </a:r>
            <a:endParaRPr lang="en-US" sz="1600" b="0" i="0" u="none" strike="noStrike" cap="none" dirty="0">
              <a:solidFill>
                <a:schemeClr val="dk1"/>
              </a:solidFill>
            </a:endParaRPr>
          </a:p>
          <a:p>
            <a:pPr marL="457200" lvl="6" indent="-342900">
              <a:spcAft>
                <a:spcPts val="600"/>
              </a:spcAft>
              <a:buClr>
                <a:schemeClr val="dk1"/>
              </a:buClr>
              <a:buSzPts val="1800"/>
              <a:buFont typeface="Fira Sans"/>
              <a:buChar char="●"/>
            </a:pPr>
            <a:endParaRPr lang="en-US" sz="1800" b="0" i="0" u="none" strike="noStrike" cap="none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0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AB08DAA8-DF54-70F2-E77F-3A7273CD9B00}"/>
              </a:ext>
            </a:extLst>
          </p:cNvPr>
          <p:cNvSpPr/>
          <p:nvPr/>
        </p:nvSpPr>
        <p:spPr>
          <a:xfrm>
            <a:off x="4430751" y="0"/>
            <a:ext cx="4713249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7520A2D-886B-9414-B684-63333C3A0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126" y="345299"/>
            <a:ext cx="8095785" cy="792126"/>
          </a:xfrm>
        </p:spPr>
        <p:txBody>
          <a:bodyPr/>
          <a:lstStyle/>
          <a:p>
            <a:r>
              <a:rPr lang="en-US" dirty="0"/>
              <a:t>In the class MainService$1 is possible to see a part of code that starts the interception, and receives command by the admin</a:t>
            </a:r>
          </a:p>
        </p:txBody>
      </p:sp>
      <p:pic>
        <p:nvPicPr>
          <p:cNvPr id="18" name="Immagine 17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C7AAA383-5279-564D-CBC6-56EECD21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14" y="1759173"/>
            <a:ext cx="7352371" cy="1519683"/>
          </a:xfrm>
          <a:prstGeom prst="rect">
            <a:avLst/>
          </a:prstGeom>
        </p:spPr>
      </p:pic>
      <p:sp>
        <p:nvSpPr>
          <p:cNvPr id="2" name="Google Shape;677;p25">
            <a:extLst>
              <a:ext uri="{FF2B5EF4-FFF2-40B4-BE49-F238E27FC236}">
                <a16:creationId xmlns:a16="http://schemas.microsoft.com/office/drawing/2014/main" id="{9056D41E-7E43-F3DC-FF65-1AE86AC18930}"/>
              </a:ext>
            </a:extLst>
          </p:cNvPr>
          <p:cNvSpPr/>
          <p:nvPr/>
        </p:nvSpPr>
        <p:spPr>
          <a:xfrm>
            <a:off x="7313694" y="4410901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Banker 9e9d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7109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AB08DAA8-DF54-70F2-E77F-3A7273CD9B00}"/>
              </a:ext>
            </a:extLst>
          </p:cNvPr>
          <p:cNvSpPr/>
          <p:nvPr/>
        </p:nvSpPr>
        <p:spPr>
          <a:xfrm>
            <a:off x="4430751" y="0"/>
            <a:ext cx="4713249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7520A2D-886B-9414-B684-63333C3A0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124" y="238138"/>
            <a:ext cx="8095785" cy="792126"/>
          </a:xfrm>
        </p:spPr>
        <p:txBody>
          <a:bodyPr/>
          <a:lstStyle/>
          <a:p>
            <a:r>
              <a:rPr lang="en-US" dirty="0"/>
              <a:t>The main goal of the malware is steal credit card information, a specific class is defined called Cards</a:t>
            </a:r>
          </a:p>
        </p:txBody>
      </p:sp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7825ADD-1C49-82BC-3CFE-8589776B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3" y="1137425"/>
            <a:ext cx="6668429" cy="3730889"/>
          </a:xfrm>
          <a:prstGeom prst="rect">
            <a:avLst/>
          </a:prstGeom>
        </p:spPr>
      </p:pic>
      <p:sp>
        <p:nvSpPr>
          <p:cNvPr id="3" name="Google Shape;677;p25">
            <a:extLst>
              <a:ext uri="{FF2B5EF4-FFF2-40B4-BE49-F238E27FC236}">
                <a16:creationId xmlns:a16="http://schemas.microsoft.com/office/drawing/2014/main" id="{BAF19C3A-D85C-FBE3-8371-D6E0AF3525FA}"/>
              </a:ext>
            </a:extLst>
          </p:cNvPr>
          <p:cNvSpPr/>
          <p:nvPr/>
        </p:nvSpPr>
        <p:spPr>
          <a:xfrm>
            <a:off x="7313694" y="4410901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Banker 9e9d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08592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AB08DAA8-DF54-70F2-E77F-3A7273CD9B00}"/>
              </a:ext>
            </a:extLst>
          </p:cNvPr>
          <p:cNvSpPr/>
          <p:nvPr/>
        </p:nvSpPr>
        <p:spPr>
          <a:xfrm>
            <a:off x="4430751" y="0"/>
            <a:ext cx="4713249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7520A2D-886B-9414-B684-63333C3A0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126" y="345299"/>
            <a:ext cx="8095785" cy="792126"/>
          </a:xfrm>
        </p:spPr>
        <p:txBody>
          <a:bodyPr/>
          <a:lstStyle/>
          <a:p>
            <a:r>
              <a:rPr lang="en-US" dirty="0"/>
              <a:t>Using an URL it sends the data to the admin</a:t>
            </a:r>
          </a:p>
        </p:txBody>
      </p:sp>
      <p:pic>
        <p:nvPicPr>
          <p:cNvPr id="3" name="Immagine 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EB0E74BB-12D3-1A45-646F-A6BF675E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6" y="896866"/>
            <a:ext cx="7102788" cy="4038477"/>
          </a:xfrm>
          <a:prstGeom prst="rect">
            <a:avLst/>
          </a:prstGeom>
        </p:spPr>
      </p:pic>
      <p:sp>
        <p:nvSpPr>
          <p:cNvPr id="5" name="Google Shape;677;p25">
            <a:extLst>
              <a:ext uri="{FF2B5EF4-FFF2-40B4-BE49-F238E27FC236}">
                <a16:creationId xmlns:a16="http://schemas.microsoft.com/office/drawing/2014/main" id="{EB509258-AAAC-1AA9-2490-8F458A248957}"/>
              </a:ext>
            </a:extLst>
          </p:cNvPr>
          <p:cNvSpPr/>
          <p:nvPr/>
        </p:nvSpPr>
        <p:spPr>
          <a:xfrm>
            <a:off x="7313694" y="4410901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Banker 9e9d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9381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AB08DAA8-DF54-70F2-E77F-3A7273CD9B00}"/>
              </a:ext>
            </a:extLst>
          </p:cNvPr>
          <p:cNvSpPr/>
          <p:nvPr/>
        </p:nvSpPr>
        <p:spPr>
          <a:xfrm>
            <a:off x="4430751" y="0"/>
            <a:ext cx="4713249" cy="5143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7520A2D-886B-9414-B684-63333C3A0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389" y="152011"/>
            <a:ext cx="8095785" cy="1334818"/>
          </a:xfrm>
        </p:spPr>
        <p:txBody>
          <a:bodyPr/>
          <a:lstStyle/>
          <a:p>
            <a:r>
              <a:rPr lang="en-US" dirty="0"/>
              <a:t>All have identical folder organization, and even same files</a:t>
            </a:r>
          </a:p>
        </p:txBody>
      </p:sp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B3239316-0445-0F54-33AF-A7CC9D45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" y="716618"/>
            <a:ext cx="2170618" cy="1839387"/>
          </a:xfrm>
          <a:prstGeom prst="rect">
            <a:avLst/>
          </a:prstGeom>
        </p:spPr>
      </p:pic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FFAA76B-0449-BAF7-637E-D83D0585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15" y="716618"/>
            <a:ext cx="2161106" cy="1839388"/>
          </a:xfrm>
          <a:prstGeom prst="rect">
            <a:avLst/>
          </a:prstGeom>
        </p:spPr>
      </p:pic>
      <p:pic>
        <p:nvPicPr>
          <p:cNvPr id="8" name="Immagine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15DE771-2EEB-25E0-03E1-354716630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13" y="716619"/>
            <a:ext cx="2162333" cy="1839387"/>
          </a:xfrm>
          <a:prstGeom prst="rect">
            <a:avLst/>
          </a:prstGeom>
        </p:spPr>
      </p:pic>
      <p:pic>
        <p:nvPicPr>
          <p:cNvPr id="10" name="Immagine 9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B4845DC3-7D7E-498B-867C-239634435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47" y="719146"/>
            <a:ext cx="2194481" cy="183938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716DA03-A5FC-F30A-3688-6CAA6D9F5143}"/>
              </a:ext>
            </a:extLst>
          </p:cNvPr>
          <p:cNvSpPr txBox="1">
            <a:spLocks/>
          </p:cNvSpPr>
          <p:nvPr/>
        </p:nvSpPr>
        <p:spPr>
          <a:xfrm>
            <a:off x="449428" y="2727943"/>
            <a:ext cx="8095785" cy="133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Same card related files, within identical folder position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A88CF31-C3B3-608A-7A42-02C5D92BA3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649" y="3230546"/>
            <a:ext cx="2163570" cy="18393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F3510BB-90DB-3C76-C847-EE5D3A46AB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36215" y="3232123"/>
            <a:ext cx="2161106" cy="183623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C76EB31-239D-D25B-0F19-56E6CAB7CD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31813" y="3231602"/>
            <a:ext cx="2162333" cy="183727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0DC0593-67D6-C3CF-C022-4E734B7459C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869342" y="3233074"/>
            <a:ext cx="2171891" cy="18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1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438979" y="15881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Deeper analysis of 7A99, 8D0A and 20F4</a:t>
            </a:r>
            <a:endParaRPr dirty="0"/>
          </a:p>
        </p:txBody>
      </p:sp>
      <p:sp>
        <p:nvSpPr>
          <p:cNvPr id="396" name="Google Shape;396;p21"/>
          <p:cNvSpPr txBox="1"/>
          <p:nvPr/>
        </p:nvSpPr>
        <p:spPr>
          <a:xfrm>
            <a:off x="3889954" y="1282225"/>
            <a:ext cx="1364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MRS</a:t>
            </a:r>
            <a:endParaRPr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7" name="Google Shape;397;p21"/>
          <p:cNvSpPr txBox="1"/>
          <p:nvPr/>
        </p:nvSpPr>
        <p:spPr>
          <a:xfrm>
            <a:off x="312140" y="2467496"/>
            <a:ext cx="2045514" cy="89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Dropper</a:t>
            </a:r>
            <a:endParaRPr sz="2000" dirty="0">
              <a:solidFill>
                <a:schemeClr val="accent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8" name="Google Shape;398;p21"/>
          <p:cNvSpPr txBox="1"/>
          <p:nvPr/>
        </p:nvSpPr>
        <p:spPr>
          <a:xfrm>
            <a:off x="376175" y="2971806"/>
            <a:ext cx="1917445" cy="99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Executes secondary payload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9" name="Google Shape;399;p21"/>
          <p:cNvSpPr txBox="1"/>
          <p:nvPr/>
        </p:nvSpPr>
        <p:spPr>
          <a:xfrm>
            <a:off x="3549243" y="2467495"/>
            <a:ext cx="2045514" cy="89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HqWar</a:t>
            </a:r>
            <a:endParaRPr sz="2000" dirty="0">
              <a:solidFill>
                <a:schemeClr val="accent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00" name="Google Shape;400;p21"/>
          <p:cNvSpPr txBox="1"/>
          <p:nvPr/>
        </p:nvSpPr>
        <p:spPr>
          <a:xfrm>
            <a:off x="3541886" y="2912756"/>
            <a:ext cx="2045658" cy="110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Type of Dropper, signaled by virus total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7" name="Google Shape;417;p21"/>
          <p:cNvSpPr txBox="1"/>
          <p:nvPr/>
        </p:nvSpPr>
        <p:spPr>
          <a:xfrm>
            <a:off x="6722311" y="2467494"/>
            <a:ext cx="2045514" cy="89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2D05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Banker</a:t>
            </a:r>
            <a:endParaRPr sz="2000" dirty="0">
              <a:solidFill>
                <a:srgbClr val="92D05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8" name="Google Shape;418;p21"/>
          <p:cNvSpPr txBox="1"/>
          <p:nvPr/>
        </p:nvSpPr>
        <p:spPr>
          <a:xfrm>
            <a:off x="6722167" y="2912756"/>
            <a:ext cx="2045658" cy="110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Steal credit card information</a:t>
            </a:r>
            <a:endParaRPr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60141C-42EC-2187-2463-DAD9A8D8301C}"/>
              </a:ext>
            </a:extLst>
          </p:cNvPr>
          <p:cNvSpPr txBox="1">
            <a:spLocks/>
          </p:cNvSpPr>
          <p:nvPr/>
        </p:nvSpPr>
        <p:spPr>
          <a:xfrm>
            <a:off x="612884" y="791296"/>
            <a:ext cx="8095785" cy="13348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latin typeface="Fira Sans" panose="020B0503050000020004" pitchFamily="34" charset="0"/>
              </a:rPr>
              <a:t>Virus total signaled these files are </a:t>
            </a:r>
            <a:r>
              <a:rPr lang="en-US" sz="1600" dirty="0" err="1">
                <a:latin typeface="Fira Sans" panose="020B0503050000020004" pitchFamily="34" charset="0"/>
              </a:rPr>
              <a:t>HqWar</a:t>
            </a:r>
            <a:r>
              <a:rPr lang="en-US" sz="1600" dirty="0">
                <a:latin typeface="Fira Sans" panose="020B0503050000020004" pitchFamily="34" charset="0"/>
              </a:rPr>
              <a:t>, which is a type of dropper, usually very obfuscated like these ones. A dropper is a malware that execute a payload, generally using </a:t>
            </a:r>
            <a:r>
              <a:rPr lang="en-US" sz="1600" dirty="0" err="1">
                <a:latin typeface="Fira Sans" panose="020B0503050000020004" pitchFamily="34" charset="0"/>
              </a:rPr>
              <a:t>classloaders</a:t>
            </a:r>
            <a:r>
              <a:rPr lang="en-US" sz="1600" dirty="0">
                <a:latin typeface="Fira Sans" panose="020B0503050000020004" pitchFamily="34" charset="0"/>
              </a:rPr>
              <a:t>. All 7A99, 8D0A and 20F4, presents a large use of </a:t>
            </a:r>
            <a:r>
              <a:rPr lang="en-US" sz="1600" dirty="0" err="1">
                <a:latin typeface="Fira Sans" panose="020B0503050000020004" pitchFamily="34" charset="0"/>
              </a:rPr>
              <a:t>classloaders</a:t>
            </a:r>
            <a:r>
              <a:rPr lang="en-US" sz="1600" dirty="0">
                <a:latin typeface="Fira Sans" panose="020B0503050000020004" pitchFamily="34" charset="0"/>
              </a:rPr>
              <a:t>, so considering the files regarding credit card, inside them they are an </a:t>
            </a:r>
            <a:r>
              <a:rPr lang="en-US" sz="1600" dirty="0" err="1">
                <a:latin typeface="Fira Sans" panose="020B0503050000020004" pitchFamily="34" charset="0"/>
              </a:rPr>
              <a:t>HqWar</a:t>
            </a:r>
            <a:r>
              <a:rPr lang="en-US" sz="1600" dirty="0">
                <a:latin typeface="Fira Sans" panose="020B0503050000020004" pitchFamily="34" charset="0"/>
              </a:rPr>
              <a:t> variant of a banker.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F623621B-C562-5C9C-3646-976A60ECA4A5}"/>
              </a:ext>
            </a:extLst>
          </p:cNvPr>
          <p:cNvSpPr/>
          <p:nvPr/>
        </p:nvSpPr>
        <p:spPr>
          <a:xfrm>
            <a:off x="2354048" y="3017387"/>
            <a:ext cx="1191444" cy="237573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5889247F-AF33-5666-699A-E870CAEEED41}"/>
              </a:ext>
            </a:extLst>
          </p:cNvPr>
          <p:cNvSpPr/>
          <p:nvPr/>
        </p:nvSpPr>
        <p:spPr>
          <a:xfrm>
            <a:off x="5644366" y="3017387"/>
            <a:ext cx="1191444" cy="237573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B6C7B-1FEF-B23E-CB6D-E0FED8E8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4938"/>
            <a:ext cx="8229600" cy="572700"/>
          </a:xfrm>
        </p:spPr>
        <p:txBody>
          <a:bodyPr/>
          <a:lstStyle/>
          <a:p>
            <a:r>
              <a:rPr lang="en-GB" dirty="0"/>
              <a:t>Dynamic Analysis</a:t>
            </a:r>
          </a:p>
        </p:txBody>
      </p:sp>
      <p:sp>
        <p:nvSpPr>
          <p:cNvPr id="3" name="Google Shape;677;p25">
            <a:extLst>
              <a:ext uri="{FF2B5EF4-FFF2-40B4-BE49-F238E27FC236}">
                <a16:creationId xmlns:a16="http://schemas.microsoft.com/office/drawing/2014/main" id="{212C3F27-01E8-BE41-8E6A-328133D9FE18}"/>
              </a:ext>
            </a:extLst>
          </p:cNvPr>
          <p:cNvSpPr/>
          <p:nvPr/>
        </p:nvSpPr>
        <p:spPr>
          <a:xfrm>
            <a:off x="186995" y="187638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Banker 9e9d</a:t>
            </a:r>
            <a:endParaRPr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E4E3690-0E90-E8F6-C096-D69AB81E1063}"/>
              </a:ext>
            </a:extLst>
          </p:cNvPr>
          <p:cNvSpPr txBox="1"/>
          <p:nvPr/>
        </p:nvSpPr>
        <p:spPr>
          <a:xfrm>
            <a:off x="5501269" y="1002294"/>
            <a:ext cx="3799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Unsuccessful , it didn’t start due to multiple invalid parameters</a:t>
            </a:r>
          </a:p>
        </p:txBody>
      </p:sp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962ACD94-DC18-262E-D00C-B2A228B7C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4" y="987872"/>
            <a:ext cx="4928492" cy="3746137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759403C-6DF6-603E-40A2-C7C506D1B641}"/>
              </a:ext>
            </a:extLst>
          </p:cNvPr>
          <p:cNvCxnSpPr/>
          <p:nvPr/>
        </p:nvCxnSpPr>
        <p:spPr>
          <a:xfrm>
            <a:off x="2096429" y="1430719"/>
            <a:ext cx="3583259" cy="49950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C8684B4-434A-37F6-62AD-837D0E1BF073}"/>
              </a:ext>
            </a:extLst>
          </p:cNvPr>
          <p:cNvCxnSpPr/>
          <p:nvPr/>
        </p:nvCxnSpPr>
        <p:spPr>
          <a:xfrm>
            <a:off x="3442010" y="1430719"/>
            <a:ext cx="5071575" cy="49950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FFD3A59B-949F-1224-6403-E6520B5D6A3F}"/>
              </a:ext>
            </a:extLst>
          </p:cNvPr>
          <p:cNvCxnSpPr/>
          <p:nvPr/>
        </p:nvCxnSpPr>
        <p:spPr>
          <a:xfrm>
            <a:off x="2096429" y="2676293"/>
            <a:ext cx="3583259" cy="19269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D0FB8A17-AD8E-7C2E-5933-FDCC6BCC3B51}"/>
              </a:ext>
            </a:extLst>
          </p:cNvPr>
          <p:cNvCxnSpPr/>
          <p:nvPr/>
        </p:nvCxnSpPr>
        <p:spPr>
          <a:xfrm>
            <a:off x="3442010" y="2693303"/>
            <a:ext cx="5071575" cy="19116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2DDD2FC-2A10-C57E-FCE1-F32D1CE8E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19" t="11831" r="37031" b="54830"/>
          <a:stretch/>
        </p:blipFill>
        <p:spPr>
          <a:xfrm>
            <a:off x="5679688" y="1930222"/>
            <a:ext cx="2833897" cy="2674697"/>
          </a:xfrm>
          <a:prstGeom prst="rect">
            <a:avLst/>
          </a:prstGeom>
        </p:spPr>
      </p:pic>
      <p:sp>
        <p:nvSpPr>
          <p:cNvPr id="30" name="Freccia a sinistra 29">
            <a:extLst>
              <a:ext uri="{FF2B5EF4-FFF2-40B4-BE49-F238E27FC236}">
                <a16:creationId xmlns:a16="http://schemas.microsoft.com/office/drawing/2014/main" id="{B4C2D4C2-EB69-8673-64E7-96790026F9E3}"/>
              </a:ext>
            </a:extLst>
          </p:cNvPr>
          <p:cNvSpPr/>
          <p:nvPr/>
        </p:nvSpPr>
        <p:spPr>
          <a:xfrm>
            <a:off x="6675863" y="3859975"/>
            <a:ext cx="200722" cy="8012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Freccia a sinistra 30">
            <a:extLst>
              <a:ext uri="{FF2B5EF4-FFF2-40B4-BE49-F238E27FC236}">
                <a16:creationId xmlns:a16="http://schemas.microsoft.com/office/drawing/2014/main" id="{2DA85084-3D37-4F50-327A-56F5458B8120}"/>
              </a:ext>
            </a:extLst>
          </p:cNvPr>
          <p:cNvSpPr/>
          <p:nvPr/>
        </p:nvSpPr>
        <p:spPr>
          <a:xfrm>
            <a:off x="6675863" y="3568990"/>
            <a:ext cx="200722" cy="8012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Freccia a sinistra 31">
            <a:extLst>
              <a:ext uri="{FF2B5EF4-FFF2-40B4-BE49-F238E27FC236}">
                <a16:creationId xmlns:a16="http://schemas.microsoft.com/office/drawing/2014/main" id="{3D3ADD2A-3311-8810-0AF8-378DCB7D9A45}"/>
              </a:ext>
            </a:extLst>
          </p:cNvPr>
          <p:cNvSpPr/>
          <p:nvPr/>
        </p:nvSpPr>
        <p:spPr>
          <a:xfrm>
            <a:off x="6675863" y="3278005"/>
            <a:ext cx="200722" cy="8012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Freccia a sinistra 32">
            <a:extLst>
              <a:ext uri="{FF2B5EF4-FFF2-40B4-BE49-F238E27FC236}">
                <a16:creationId xmlns:a16="http://schemas.microsoft.com/office/drawing/2014/main" id="{099A9568-1059-DC55-D521-DC7F16FFB93B}"/>
              </a:ext>
            </a:extLst>
          </p:cNvPr>
          <p:cNvSpPr/>
          <p:nvPr/>
        </p:nvSpPr>
        <p:spPr>
          <a:xfrm>
            <a:off x="6675863" y="3013481"/>
            <a:ext cx="200722" cy="8012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093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56930" y="174371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Group of malwares</a:t>
            </a:r>
            <a:endParaRPr dirty="0"/>
          </a:p>
        </p:txBody>
      </p:sp>
      <p:sp>
        <p:nvSpPr>
          <p:cNvPr id="145" name="Google Shape;145;p16"/>
          <p:cNvSpPr/>
          <p:nvPr/>
        </p:nvSpPr>
        <p:spPr>
          <a:xfrm>
            <a:off x="1059771" y="1207390"/>
            <a:ext cx="2736947" cy="1468806"/>
          </a:xfrm>
          <a:custGeom>
            <a:avLst/>
            <a:gdLst/>
            <a:ahLst/>
            <a:cxnLst/>
            <a:rect l="l" t="t" r="r" b="b"/>
            <a:pathLst>
              <a:path w="133120" h="71440" extrusionOk="0">
                <a:moveTo>
                  <a:pt x="0" y="1"/>
                </a:moveTo>
                <a:lnTo>
                  <a:pt x="0" y="71440"/>
                </a:lnTo>
                <a:lnTo>
                  <a:pt x="133119" y="71440"/>
                </a:lnTo>
                <a:lnTo>
                  <a:pt x="1331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2355058" y="1635905"/>
            <a:ext cx="1278626" cy="1278606"/>
          </a:xfrm>
          <a:custGeom>
            <a:avLst/>
            <a:gdLst/>
            <a:ahLst/>
            <a:cxnLst/>
            <a:rect l="l" t="t" r="r" b="b"/>
            <a:pathLst>
              <a:path w="62190" h="62189" extrusionOk="0">
                <a:moveTo>
                  <a:pt x="31105" y="1"/>
                </a:moveTo>
                <a:cubicBezTo>
                  <a:pt x="13923" y="1"/>
                  <a:pt x="0" y="13922"/>
                  <a:pt x="0" y="31086"/>
                </a:cubicBezTo>
                <a:cubicBezTo>
                  <a:pt x="0" y="48267"/>
                  <a:pt x="13923" y="62189"/>
                  <a:pt x="31105" y="62189"/>
                </a:cubicBezTo>
                <a:cubicBezTo>
                  <a:pt x="48267" y="62189"/>
                  <a:pt x="62190" y="48267"/>
                  <a:pt x="62190" y="31086"/>
                </a:cubicBezTo>
                <a:cubicBezTo>
                  <a:pt x="62190" y="13922"/>
                  <a:pt x="48267" y="1"/>
                  <a:pt x="311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2355058" y="1967065"/>
            <a:ext cx="1205803" cy="947446"/>
          </a:xfrm>
          <a:custGeom>
            <a:avLst/>
            <a:gdLst/>
            <a:ahLst/>
            <a:cxnLst/>
            <a:rect l="l" t="t" r="r" b="b"/>
            <a:pathLst>
              <a:path w="58648" h="46082" extrusionOk="0">
                <a:moveTo>
                  <a:pt x="3863" y="1"/>
                </a:moveTo>
                <a:cubicBezTo>
                  <a:pt x="1414" y="4447"/>
                  <a:pt x="0" y="9553"/>
                  <a:pt x="0" y="14979"/>
                </a:cubicBezTo>
                <a:cubicBezTo>
                  <a:pt x="0" y="32160"/>
                  <a:pt x="13923" y="46082"/>
                  <a:pt x="31105" y="46082"/>
                </a:cubicBezTo>
                <a:cubicBezTo>
                  <a:pt x="43067" y="46082"/>
                  <a:pt x="53448" y="39319"/>
                  <a:pt x="58648" y="29410"/>
                </a:cubicBezTo>
                <a:lnTo>
                  <a:pt x="38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2735418" y="1843520"/>
            <a:ext cx="518276" cy="339713"/>
          </a:xfrm>
          <a:custGeom>
            <a:avLst/>
            <a:gdLst/>
            <a:ahLst/>
            <a:cxnLst/>
            <a:rect l="l" t="t" r="r" b="b"/>
            <a:pathLst>
              <a:path w="25208" h="16523" extrusionOk="0">
                <a:moveTo>
                  <a:pt x="12605" y="4163"/>
                </a:moveTo>
                <a:cubicBezTo>
                  <a:pt x="17257" y="4163"/>
                  <a:pt x="21045" y="7951"/>
                  <a:pt x="21045" y="12604"/>
                </a:cubicBezTo>
                <a:lnTo>
                  <a:pt x="21045" y="16504"/>
                </a:lnTo>
                <a:lnTo>
                  <a:pt x="4165" y="16504"/>
                </a:lnTo>
                <a:lnTo>
                  <a:pt x="4165" y="12604"/>
                </a:lnTo>
                <a:cubicBezTo>
                  <a:pt x="4165" y="7951"/>
                  <a:pt x="7951" y="4163"/>
                  <a:pt x="12605" y="4163"/>
                </a:cubicBezTo>
                <a:close/>
                <a:moveTo>
                  <a:pt x="12605" y="1"/>
                </a:moveTo>
                <a:cubicBezTo>
                  <a:pt x="5652" y="1"/>
                  <a:pt x="0" y="5653"/>
                  <a:pt x="0" y="12604"/>
                </a:cubicBezTo>
                <a:lnTo>
                  <a:pt x="0" y="16522"/>
                </a:lnTo>
                <a:lnTo>
                  <a:pt x="25207" y="16522"/>
                </a:lnTo>
                <a:lnTo>
                  <a:pt x="25207" y="12604"/>
                </a:lnTo>
                <a:cubicBezTo>
                  <a:pt x="25207" y="5653"/>
                  <a:pt x="19556" y="1"/>
                  <a:pt x="126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2735418" y="2128605"/>
            <a:ext cx="101895" cy="54628"/>
          </a:xfrm>
          <a:custGeom>
            <a:avLst/>
            <a:gdLst/>
            <a:ahLst/>
            <a:cxnLst/>
            <a:rect l="l" t="t" r="r" b="b"/>
            <a:pathLst>
              <a:path w="4956" h="2657" extrusionOk="0">
                <a:moveTo>
                  <a:pt x="0" y="0"/>
                </a:moveTo>
                <a:lnTo>
                  <a:pt x="0" y="2656"/>
                </a:lnTo>
                <a:lnTo>
                  <a:pt x="4956" y="2656"/>
                </a:lnTo>
                <a:lnTo>
                  <a:pt x="4918" y="2638"/>
                </a:lnTo>
                <a:lnTo>
                  <a:pt x="4165" y="2638"/>
                </a:lnTo>
                <a:lnTo>
                  <a:pt x="4165" y="2242"/>
                </a:lnTo>
                <a:lnTo>
                  <a:pt x="0" y="0"/>
                </a:lnTo>
                <a:close/>
              </a:path>
            </a:pathLst>
          </a:custGeom>
          <a:solidFill>
            <a:srgbClr val="DBD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2682743" y="2183212"/>
            <a:ext cx="623256" cy="523684"/>
          </a:xfrm>
          <a:custGeom>
            <a:avLst/>
            <a:gdLst/>
            <a:ahLst/>
            <a:cxnLst/>
            <a:rect l="l" t="t" r="r" b="b"/>
            <a:pathLst>
              <a:path w="30314" h="25471" extrusionOk="0">
                <a:moveTo>
                  <a:pt x="2562" y="0"/>
                </a:moveTo>
                <a:cubicBezTo>
                  <a:pt x="1150" y="75"/>
                  <a:pt x="0" y="1206"/>
                  <a:pt x="0" y="2638"/>
                </a:cubicBezTo>
                <a:lnTo>
                  <a:pt x="0" y="22815"/>
                </a:lnTo>
                <a:cubicBezTo>
                  <a:pt x="0" y="24285"/>
                  <a:pt x="1206" y="25471"/>
                  <a:pt x="2657" y="25471"/>
                </a:cubicBezTo>
                <a:lnTo>
                  <a:pt x="27656" y="25471"/>
                </a:lnTo>
                <a:cubicBezTo>
                  <a:pt x="29126" y="25471"/>
                  <a:pt x="30314" y="24285"/>
                  <a:pt x="30314" y="22815"/>
                </a:cubicBezTo>
                <a:lnTo>
                  <a:pt x="30314" y="2638"/>
                </a:lnTo>
                <a:cubicBezTo>
                  <a:pt x="30314" y="1206"/>
                  <a:pt x="29183" y="75"/>
                  <a:pt x="27769" y="20"/>
                </a:cubicBezTo>
                <a:lnTo>
                  <a:pt x="277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2682743" y="2183212"/>
            <a:ext cx="623256" cy="523684"/>
          </a:xfrm>
          <a:custGeom>
            <a:avLst/>
            <a:gdLst/>
            <a:ahLst/>
            <a:cxnLst/>
            <a:rect l="l" t="t" r="r" b="b"/>
            <a:pathLst>
              <a:path w="30314" h="25471" extrusionOk="0">
                <a:moveTo>
                  <a:pt x="2562" y="0"/>
                </a:moveTo>
                <a:cubicBezTo>
                  <a:pt x="1150" y="75"/>
                  <a:pt x="0" y="1206"/>
                  <a:pt x="0" y="2638"/>
                </a:cubicBezTo>
                <a:lnTo>
                  <a:pt x="0" y="22815"/>
                </a:lnTo>
                <a:cubicBezTo>
                  <a:pt x="0" y="24285"/>
                  <a:pt x="1206" y="25471"/>
                  <a:pt x="2657" y="25471"/>
                </a:cubicBezTo>
                <a:lnTo>
                  <a:pt x="27656" y="25471"/>
                </a:lnTo>
                <a:cubicBezTo>
                  <a:pt x="29126" y="25471"/>
                  <a:pt x="30314" y="24285"/>
                  <a:pt x="30314" y="22815"/>
                </a:cubicBezTo>
                <a:lnTo>
                  <a:pt x="30314" y="12246"/>
                </a:lnTo>
                <a:lnTo>
                  <a:pt x="75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2901193" y="2268824"/>
            <a:ext cx="186356" cy="311813"/>
          </a:xfrm>
          <a:custGeom>
            <a:avLst/>
            <a:gdLst/>
            <a:ahLst/>
            <a:cxnLst/>
            <a:rect l="l" t="t" r="r" b="b"/>
            <a:pathLst>
              <a:path w="9064" h="15166" extrusionOk="0">
                <a:moveTo>
                  <a:pt x="4542" y="0"/>
                </a:moveTo>
                <a:cubicBezTo>
                  <a:pt x="2035" y="0"/>
                  <a:pt x="1" y="2015"/>
                  <a:pt x="1" y="4522"/>
                </a:cubicBezTo>
                <a:cubicBezTo>
                  <a:pt x="1" y="6217"/>
                  <a:pt x="980" y="7630"/>
                  <a:pt x="2337" y="8403"/>
                </a:cubicBezTo>
                <a:lnTo>
                  <a:pt x="2337" y="12980"/>
                </a:lnTo>
                <a:cubicBezTo>
                  <a:pt x="2337" y="14186"/>
                  <a:pt x="3336" y="15165"/>
                  <a:pt x="4542" y="15165"/>
                </a:cubicBezTo>
                <a:cubicBezTo>
                  <a:pt x="5747" y="15165"/>
                  <a:pt x="6745" y="14186"/>
                  <a:pt x="6745" y="12980"/>
                </a:cubicBezTo>
                <a:lnTo>
                  <a:pt x="6745" y="8403"/>
                </a:lnTo>
                <a:cubicBezTo>
                  <a:pt x="8102" y="7630"/>
                  <a:pt x="9063" y="6217"/>
                  <a:pt x="9063" y="4522"/>
                </a:cubicBezTo>
                <a:cubicBezTo>
                  <a:pt x="9063" y="2015"/>
                  <a:pt x="7047" y="0"/>
                  <a:pt x="454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6"/>
          <p:cNvGrpSpPr/>
          <p:nvPr/>
        </p:nvGrpSpPr>
        <p:grpSpPr>
          <a:xfrm>
            <a:off x="5966596" y="945160"/>
            <a:ext cx="2125000" cy="814833"/>
            <a:chOff x="7403409" y="1296675"/>
            <a:chExt cx="2268000" cy="737475"/>
          </a:xfrm>
        </p:grpSpPr>
        <p:sp>
          <p:nvSpPr>
            <p:cNvPr id="186" name="Google Shape;186;p16"/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Monokle</a:t>
              </a: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87" name="Google Shape;187;p16"/>
            <p:cNvSpPr txBox="1"/>
            <p:nvPr/>
          </p:nvSpPr>
          <p:spPr>
            <a:xfrm>
              <a:off x="7403409" y="1591950"/>
              <a:ext cx="2268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APKs</a:t>
              </a:r>
              <a:r>
                <a:rPr lang="it-I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it-I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0a2d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it-I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695d</a:t>
              </a:r>
              <a:endParaRPr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194" name="Google Shape;194;p16"/>
          <p:cNvCxnSpPr>
            <a:cxnSpLocks/>
          </p:cNvCxnSpPr>
          <p:nvPr/>
        </p:nvCxnSpPr>
        <p:spPr>
          <a:xfrm>
            <a:off x="4037175" y="2602814"/>
            <a:ext cx="1125000" cy="7144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5" name="Google Shape;195;p16"/>
          <p:cNvCxnSpPr>
            <a:cxnSpLocks/>
          </p:cNvCxnSpPr>
          <p:nvPr/>
        </p:nvCxnSpPr>
        <p:spPr>
          <a:xfrm flipV="1">
            <a:off x="4037175" y="1351563"/>
            <a:ext cx="1069110" cy="77530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6" name="Google Shape;196;p16"/>
          <p:cNvSpPr/>
          <p:nvPr/>
        </p:nvSpPr>
        <p:spPr>
          <a:xfrm>
            <a:off x="5298461" y="1086276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5342411" y="3029663"/>
            <a:ext cx="475964" cy="475964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0"/>
                </a:moveTo>
                <a:cubicBezTo>
                  <a:pt x="3239" y="0"/>
                  <a:pt x="1" y="3227"/>
                  <a:pt x="1" y="7227"/>
                </a:cubicBezTo>
                <a:cubicBezTo>
                  <a:pt x="1" y="11228"/>
                  <a:pt x="3239" y="14466"/>
                  <a:pt x="7228" y="14466"/>
                </a:cubicBezTo>
                <a:cubicBezTo>
                  <a:pt x="11228" y="14466"/>
                  <a:pt x="14467" y="11228"/>
                  <a:pt x="14467" y="7227"/>
                </a:cubicBezTo>
                <a:cubicBezTo>
                  <a:pt x="14467" y="3227"/>
                  <a:pt x="11228" y="0"/>
                  <a:pt x="72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 txBox="1"/>
          <p:nvPr/>
        </p:nvSpPr>
        <p:spPr>
          <a:xfrm>
            <a:off x="5299741" y="1224063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5350062" y="2264639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5342354" y="3167438"/>
            <a:ext cx="476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oogle Shape;185;p16">
            <a:extLst>
              <a:ext uri="{FF2B5EF4-FFF2-40B4-BE49-F238E27FC236}">
                <a16:creationId xmlns:a16="http://schemas.microsoft.com/office/drawing/2014/main" id="{773A79F3-D08D-E2CE-0850-56C880D0687F}"/>
              </a:ext>
            </a:extLst>
          </p:cNvPr>
          <p:cNvGrpSpPr/>
          <p:nvPr/>
        </p:nvGrpSpPr>
        <p:grpSpPr>
          <a:xfrm>
            <a:off x="5966596" y="2884654"/>
            <a:ext cx="3158646" cy="1523619"/>
            <a:chOff x="7403409" y="1296675"/>
            <a:chExt cx="2332975" cy="845155"/>
          </a:xfrm>
        </p:grpSpPr>
        <p:sp>
          <p:nvSpPr>
            <p:cNvPr id="3" name="Google Shape;186;p16">
              <a:extLst>
                <a:ext uri="{FF2B5EF4-FFF2-40B4-BE49-F238E27FC236}">
                  <a16:creationId xmlns:a16="http://schemas.microsoft.com/office/drawing/2014/main" id="{CEE59B3E-1F9A-7C1F-0A59-26202CF295FD}"/>
                </a:ext>
              </a:extLst>
            </p:cNvPr>
            <p:cNvSpPr txBox="1"/>
            <p:nvPr/>
          </p:nvSpPr>
          <p:spPr>
            <a:xfrm>
              <a:off x="7405301" y="12966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Bankers</a:t>
              </a: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" name="Google Shape;187;p16">
              <a:extLst>
                <a:ext uri="{FF2B5EF4-FFF2-40B4-BE49-F238E27FC236}">
                  <a16:creationId xmlns:a16="http://schemas.microsoft.com/office/drawing/2014/main" id="{A1AD4211-3E95-F98E-1313-90617BC00A39}"/>
                </a:ext>
              </a:extLst>
            </p:cNvPr>
            <p:cNvSpPr txBox="1"/>
            <p:nvPr/>
          </p:nvSpPr>
          <p:spPr>
            <a:xfrm>
              <a:off x="7403409" y="1591950"/>
              <a:ext cx="2332975" cy="54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APKs</a:t>
              </a:r>
              <a:r>
                <a:rPr lang="it-I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it-I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7A99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it-I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8D0A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it-I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9E9D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it-IT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20F4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endParaRPr lang="it-IT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endParaRPr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6" name="Immagine 5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7C1C3094-C344-CE33-76DC-7C90E6C4F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58" y="930817"/>
            <a:ext cx="2868044" cy="2868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B6C7B-1FEF-B23E-CB6D-E0FED8E8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4580"/>
            <a:ext cx="8229600" cy="572700"/>
          </a:xfrm>
        </p:spPr>
        <p:txBody>
          <a:bodyPr/>
          <a:lstStyle/>
          <a:p>
            <a:r>
              <a:rPr lang="en-GB" dirty="0"/>
              <a:t>Dynamic Analysis</a:t>
            </a:r>
          </a:p>
        </p:txBody>
      </p:sp>
      <p:sp>
        <p:nvSpPr>
          <p:cNvPr id="3" name="Google Shape;677;p25">
            <a:extLst>
              <a:ext uri="{FF2B5EF4-FFF2-40B4-BE49-F238E27FC236}">
                <a16:creationId xmlns:a16="http://schemas.microsoft.com/office/drawing/2014/main" id="{212C3F27-01E8-BE41-8E6A-328133D9FE18}"/>
              </a:ext>
            </a:extLst>
          </p:cNvPr>
          <p:cNvSpPr/>
          <p:nvPr/>
        </p:nvSpPr>
        <p:spPr>
          <a:xfrm>
            <a:off x="186994" y="187638"/>
            <a:ext cx="2043249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7A99, 8D0A and 20F4</a:t>
            </a:r>
            <a:endParaRPr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6DF5F7D-08EB-69F2-23A1-D7D95019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1332" y="872174"/>
            <a:ext cx="2142658" cy="36425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510D281-6473-08BD-F044-F6EAEC22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5793" y="872174"/>
            <a:ext cx="2142659" cy="36425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A3139B1-1D07-83ED-C91D-B1A811E6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78562" y="872174"/>
            <a:ext cx="2142659" cy="364252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9B97E7-E81A-ACA1-12CC-0CBC2BDBC243}"/>
              </a:ext>
            </a:extLst>
          </p:cNvPr>
          <p:cNvSpPr txBox="1"/>
          <p:nvPr/>
        </p:nvSpPr>
        <p:spPr>
          <a:xfrm>
            <a:off x="511332" y="4565699"/>
            <a:ext cx="214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CvCPopup</a:t>
            </a:r>
            <a:r>
              <a:rPr lang="en-GB" dirty="0"/>
              <a:t> view of 7a99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E4E3690-0E90-E8F6-C096-D69AB81E1063}"/>
              </a:ext>
            </a:extLst>
          </p:cNvPr>
          <p:cNvSpPr txBox="1"/>
          <p:nvPr/>
        </p:nvSpPr>
        <p:spPr>
          <a:xfrm>
            <a:off x="3478562" y="4565698"/>
            <a:ext cx="214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CvCPopup</a:t>
            </a:r>
            <a:r>
              <a:rPr lang="en-GB" dirty="0"/>
              <a:t> view of 8d0a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F28DB2-42C0-0A4F-5F58-7102566AA7A0}"/>
              </a:ext>
            </a:extLst>
          </p:cNvPr>
          <p:cNvSpPr txBox="1"/>
          <p:nvPr/>
        </p:nvSpPr>
        <p:spPr>
          <a:xfrm>
            <a:off x="6445792" y="4567865"/>
            <a:ext cx="2142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CvCPopup</a:t>
            </a:r>
            <a:r>
              <a:rPr lang="en-GB" dirty="0"/>
              <a:t> view of 20f4</a:t>
            </a:r>
          </a:p>
        </p:txBody>
      </p:sp>
    </p:spTree>
    <p:extLst>
      <p:ext uri="{BB962C8B-B14F-4D97-AF65-F5344CB8AC3E}">
        <p14:creationId xmlns:p14="http://schemas.microsoft.com/office/powerpoint/2010/main" val="193819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TOOLS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4B7F52A-3806-F328-888C-45DC50CF755C}"/>
              </a:ext>
            </a:extLst>
          </p:cNvPr>
          <p:cNvGrpSpPr/>
          <p:nvPr/>
        </p:nvGrpSpPr>
        <p:grpSpPr>
          <a:xfrm>
            <a:off x="3808385" y="1359394"/>
            <a:ext cx="1409913" cy="2778518"/>
            <a:chOff x="4769946" y="1198395"/>
            <a:chExt cx="1673217" cy="3297411"/>
          </a:xfrm>
        </p:grpSpPr>
        <p:sp>
          <p:nvSpPr>
            <p:cNvPr id="214" name="Google Shape;214;p17"/>
            <p:cNvSpPr/>
            <p:nvPr/>
          </p:nvSpPr>
          <p:spPr>
            <a:xfrm>
              <a:off x="4929834" y="2332524"/>
              <a:ext cx="1353426" cy="2163282"/>
            </a:xfrm>
            <a:custGeom>
              <a:avLst/>
              <a:gdLst/>
              <a:ahLst/>
              <a:cxnLst/>
              <a:rect l="l" t="t" r="r" b="b"/>
              <a:pathLst>
                <a:path w="19325" h="21289" extrusionOk="0">
                  <a:moveTo>
                    <a:pt x="1" y="0"/>
                  </a:moveTo>
                  <a:lnTo>
                    <a:pt x="1" y="21288"/>
                  </a:lnTo>
                  <a:lnTo>
                    <a:pt x="19325" y="21288"/>
                  </a:lnTo>
                  <a:lnTo>
                    <a:pt x="19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 txBox="1"/>
            <p:nvPr/>
          </p:nvSpPr>
          <p:spPr>
            <a:xfrm>
              <a:off x="4930588" y="3059875"/>
              <a:ext cx="1352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b="1" dirty="0" err="1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MobSF</a:t>
              </a:r>
              <a:endParaRPr b="1" dirty="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4930588" y="3536175"/>
              <a:ext cx="13527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Static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and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dynamic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analysis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tool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769946" y="1198395"/>
              <a:ext cx="1673217" cy="1673217"/>
            </a:xfrm>
            <a:custGeom>
              <a:avLst/>
              <a:gdLst/>
              <a:ahLst/>
              <a:cxnLst/>
              <a:rect l="l" t="t" r="r" b="b"/>
              <a:pathLst>
                <a:path w="14467" h="14467" extrusionOk="0">
                  <a:moveTo>
                    <a:pt x="7228" y="0"/>
                  </a:moveTo>
                  <a:cubicBezTo>
                    <a:pt x="3239" y="0"/>
                    <a:pt x="1" y="3227"/>
                    <a:pt x="1" y="7227"/>
                  </a:cubicBezTo>
                  <a:cubicBezTo>
                    <a:pt x="1" y="11228"/>
                    <a:pt x="3239" y="14466"/>
                    <a:pt x="7228" y="14466"/>
                  </a:cubicBezTo>
                  <a:cubicBezTo>
                    <a:pt x="11228" y="14466"/>
                    <a:pt x="14467" y="11228"/>
                    <a:pt x="14467" y="7227"/>
                  </a:cubicBezTo>
                  <a:cubicBezTo>
                    <a:pt x="14467" y="3227"/>
                    <a:pt x="11228" y="0"/>
                    <a:pt x="7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5119875" y="1586700"/>
              <a:ext cx="979024" cy="896595"/>
            </a:xfrm>
            <a:custGeom>
              <a:avLst/>
              <a:gdLst/>
              <a:ahLst/>
              <a:cxnLst/>
              <a:rect l="l" t="t" r="r" b="b"/>
              <a:pathLst>
                <a:path w="5692" h="5147" extrusionOk="0">
                  <a:moveTo>
                    <a:pt x="2207" y="1"/>
                  </a:moveTo>
                  <a:cubicBezTo>
                    <a:pt x="2182" y="1"/>
                    <a:pt x="2156" y="5"/>
                    <a:pt x="2132" y="14"/>
                  </a:cubicBezTo>
                  <a:cubicBezTo>
                    <a:pt x="2048" y="38"/>
                    <a:pt x="2013" y="145"/>
                    <a:pt x="2048" y="241"/>
                  </a:cubicBezTo>
                  <a:lnTo>
                    <a:pt x="2167" y="515"/>
                  </a:lnTo>
                  <a:cubicBezTo>
                    <a:pt x="1834" y="574"/>
                    <a:pt x="1584" y="872"/>
                    <a:pt x="1584" y="1217"/>
                  </a:cubicBezTo>
                  <a:lnTo>
                    <a:pt x="1584" y="1277"/>
                  </a:lnTo>
                  <a:lnTo>
                    <a:pt x="1417" y="1277"/>
                  </a:lnTo>
                  <a:cubicBezTo>
                    <a:pt x="1274" y="1277"/>
                    <a:pt x="1155" y="1396"/>
                    <a:pt x="1155" y="1550"/>
                  </a:cubicBezTo>
                  <a:lnTo>
                    <a:pt x="1155" y="1693"/>
                  </a:lnTo>
                  <a:cubicBezTo>
                    <a:pt x="846" y="1622"/>
                    <a:pt x="608" y="1336"/>
                    <a:pt x="608" y="991"/>
                  </a:cubicBezTo>
                  <a:lnTo>
                    <a:pt x="608" y="776"/>
                  </a:lnTo>
                  <a:cubicBezTo>
                    <a:pt x="608" y="681"/>
                    <a:pt x="524" y="610"/>
                    <a:pt x="441" y="610"/>
                  </a:cubicBezTo>
                  <a:cubicBezTo>
                    <a:pt x="346" y="610"/>
                    <a:pt x="274" y="681"/>
                    <a:pt x="274" y="776"/>
                  </a:cubicBezTo>
                  <a:lnTo>
                    <a:pt x="274" y="991"/>
                  </a:lnTo>
                  <a:cubicBezTo>
                    <a:pt x="274" y="1515"/>
                    <a:pt x="667" y="1943"/>
                    <a:pt x="1155" y="2027"/>
                  </a:cubicBezTo>
                  <a:lnTo>
                    <a:pt x="1155" y="2360"/>
                  </a:lnTo>
                  <a:lnTo>
                    <a:pt x="167" y="2360"/>
                  </a:lnTo>
                  <a:cubicBezTo>
                    <a:pt x="84" y="2360"/>
                    <a:pt x="0" y="2443"/>
                    <a:pt x="0" y="2527"/>
                  </a:cubicBezTo>
                  <a:cubicBezTo>
                    <a:pt x="0" y="2622"/>
                    <a:pt x="84" y="2693"/>
                    <a:pt x="167" y="2693"/>
                  </a:cubicBezTo>
                  <a:lnTo>
                    <a:pt x="1155" y="2693"/>
                  </a:lnTo>
                  <a:lnTo>
                    <a:pt x="1155" y="3039"/>
                  </a:lnTo>
                  <a:cubicBezTo>
                    <a:pt x="655" y="3110"/>
                    <a:pt x="274" y="3539"/>
                    <a:pt x="274" y="4063"/>
                  </a:cubicBezTo>
                  <a:lnTo>
                    <a:pt x="274" y="4289"/>
                  </a:lnTo>
                  <a:cubicBezTo>
                    <a:pt x="274" y="4372"/>
                    <a:pt x="346" y="4444"/>
                    <a:pt x="441" y="4444"/>
                  </a:cubicBezTo>
                  <a:cubicBezTo>
                    <a:pt x="524" y="4444"/>
                    <a:pt x="608" y="4372"/>
                    <a:pt x="608" y="4289"/>
                  </a:cubicBezTo>
                  <a:lnTo>
                    <a:pt x="608" y="4063"/>
                  </a:lnTo>
                  <a:cubicBezTo>
                    <a:pt x="608" y="3717"/>
                    <a:pt x="846" y="3432"/>
                    <a:pt x="1155" y="3360"/>
                  </a:cubicBezTo>
                  <a:lnTo>
                    <a:pt x="1155" y="3455"/>
                  </a:lnTo>
                  <a:cubicBezTo>
                    <a:pt x="1155" y="4384"/>
                    <a:pt x="1917" y="5146"/>
                    <a:pt x="2846" y="5146"/>
                  </a:cubicBezTo>
                  <a:cubicBezTo>
                    <a:pt x="3787" y="5146"/>
                    <a:pt x="4549" y="4384"/>
                    <a:pt x="4549" y="3455"/>
                  </a:cubicBezTo>
                  <a:lnTo>
                    <a:pt x="4549" y="3360"/>
                  </a:lnTo>
                  <a:cubicBezTo>
                    <a:pt x="4858" y="3432"/>
                    <a:pt x="5096" y="3717"/>
                    <a:pt x="5096" y="4063"/>
                  </a:cubicBezTo>
                  <a:lnTo>
                    <a:pt x="5096" y="4289"/>
                  </a:lnTo>
                  <a:cubicBezTo>
                    <a:pt x="5096" y="4372"/>
                    <a:pt x="5168" y="4444"/>
                    <a:pt x="5263" y="4444"/>
                  </a:cubicBezTo>
                  <a:cubicBezTo>
                    <a:pt x="5346" y="4444"/>
                    <a:pt x="5430" y="4372"/>
                    <a:pt x="5430" y="4289"/>
                  </a:cubicBezTo>
                  <a:lnTo>
                    <a:pt x="5430" y="4063"/>
                  </a:lnTo>
                  <a:cubicBezTo>
                    <a:pt x="5430" y="3539"/>
                    <a:pt x="5037" y="3110"/>
                    <a:pt x="4549" y="3039"/>
                  </a:cubicBezTo>
                  <a:lnTo>
                    <a:pt x="4549" y="2693"/>
                  </a:lnTo>
                  <a:lnTo>
                    <a:pt x="5525" y="2693"/>
                  </a:lnTo>
                  <a:cubicBezTo>
                    <a:pt x="5620" y="2693"/>
                    <a:pt x="5692" y="2622"/>
                    <a:pt x="5692" y="2527"/>
                  </a:cubicBezTo>
                  <a:cubicBezTo>
                    <a:pt x="5692" y="2443"/>
                    <a:pt x="5644" y="2360"/>
                    <a:pt x="5561" y="2360"/>
                  </a:cubicBezTo>
                  <a:lnTo>
                    <a:pt x="4572" y="2360"/>
                  </a:lnTo>
                  <a:lnTo>
                    <a:pt x="4572" y="2027"/>
                  </a:lnTo>
                  <a:cubicBezTo>
                    <a:pt x="5061" y="1943"/>
                    <a:pt x="5453" y="1515"/>
                    <a:pt x="5453" y="991"/>
                  </a:cubicBezTo>
                  <a:lnTo>
                    <a:pt x="5453" y="776"/>
                  </a:lnTo>
                  <a:cubicBezTo>
                    <a:pt x="5453" y="681"/>
                    <a:pt x="5382" y="610"/>
                    <a:pt x="5287" y="610"/>
                  </a:cubicBezTo>
                  <a:cubicBezTo>
                    <a:pt x="5203" y="610"/>
                    <a:pt x="5120" y="681"/>
                    <a:pt x="5120" y="776"/>
                  </a:cubicBezTo>
                  <a:lnTo>
                    <a:pt x="5120" y="991"/>
                  </a:lnTo>
                  <a:cubicBezTo>
                    <a:pt x="5120" y="1336"/>
                    <a:pt x="4882" y="1622"/>
                    <a:pt x="4572" y="1693"/>
                  </a:cubicBezTo>
                  <a:lnTo>
                    <a:pt x="4572" y="1550"/>
                  </a:lnTo>
                  <a:cubicBezTo>
                    <a:pt x="4572" y="1396"/>
                    <a:pt x="4453" y="1277"/>
                    <a:pt x="4310" y="1277"/>
                  </a:cubicBezTo>
                  <a:lnTo>
                    <a:pt x="4144" y="1277"/>
                  </a:lnTo>
                  <a:lnTo>
                    <a:pt x="4144" y="1217"/>
                  </a:lnTo>
                  <a:cubicBezTo>
                    <a:pt x="4144" y="872"/>
                    <a:pt x="3894" y="574"/>
                    <a:pt x="3560" y="515"/>
                  </a:cubicBezTo>
                  <a:lnTo>
                    <a:pt x="3679" y="241"/>
                  </a:lnTo>
                  <a:cubicBezTo>
                    <a:pt x="3715" y="145"/>
                    <a:pt x="3679" y="62"/>
                    <a:pt x="3596" y="14"/>
                  </a:cubicBezTo>
                  <a:cubicBezTo>
                    <a:pt x="3571" y="5"/>
                    <a:pt x="3547" y="1"/>
                    <a:pt x="3524" y="1"/>
                  </a:cubicBezTo>
                  <a:cubicBezTo>
                    <a:pt x="3460" y="1"/>
                    <a:pt x="3405" y="36"/>
                    <a:pt x="3370" y="98"/>
                  </a:cubicBezTo>
                  <a:lnTo>
                    <a:pt x="3191" y="503"/>
                  </a:lnTo>
                  <a:lnTo>
                    <a:pt x="2536" y="503"/>
                  </a:lnTo>
                  <a:lnTo>
                    <a:pt x="2358" y="98"/>
                  </a:lnTo>
                  <a:cubicBezTo>
                    <a:pt x="2340" y="36"/>
                    <a:pt x="2277" y="1"/>
                    <a:pt x="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19BDEA6-71BB-AF2D-DFE2-F29393F3D807}"/>
              </a:ext>
            </a:extLst>
          </p:cNvPr>
          <p:cNvGrpSpPr/>
          <p:nvPr/>
        </p:nvGrpSpPr>
        <p:grpSpPr>
          <a:xfrm>
            <a:off x="355637" y="1359394"/>
            <a:ext cx="1350632" cy="2778518"/>
            <a:chOff x="640346" y="1198395"/>
            <a:chExt cx="1673217" cy="3297411"/>
          </a:xfrm>
        </p:grpSpPr>
        <p:sp>
          <p:nvSpPr>
            <p:cNvPr id="208" name="Google Shape;208;p17"/>
            <p:cNvSpPr/>
            <p:nvPr/>
          </p:nvSpPr>
          <p:spPr>
            <a:xfrm>
              <a:off x="792875" y="2332524"/>
              <a:ext cx="1353426" cy="2163282"/>
            </a:xfrm>
            <a:custGeom>
              <a:avLst/>
              <a:gdLst/>
              <a:ahLst/>
              <a:cxnLst/>
              <a:rect l="l" t="t" r="r" b="b"/>
              <a:pathLst>
                <a:path w="19325" h="21289" extrusionOk="0">
                  <a:moveTo>
                    <a:pt x="0" y="0"/>
                  </a:moveTo>
                  <a:lnTo>
                    <a:pt x="0" y="21288"/>
                  </a:lnTo>
                  <a:lnTo>
                    <a:pt x="19324" y="21288"/>
                  </a:lnTo>
                  <a:lnTo>
                    <a:pt x="193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 txBox="1"/>
            <p:nvPr/>
          </p:nvSpPr>
          <p:spPr>
            <a:xfrm>
              <a:off x="807638" y="3059875"/>
              <a:ext cx="1338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err="1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VirusTotal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807638" y="3536175"/>
              <a:ext cx="1338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Anti-malware </a:t>
              </a:r>
              <a:r>
                <a:rPr lang="en-GB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analysis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tool</a:t>
              </a: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640346" y="1198395"/>
              <a:ext cx="1673217" cy="1673217"/>
            </a:xfrm>
            <a:custGeom>
              <a:avLst/>
              <a:gdLst/>
              <a:ahLst/>
              <a:cxnLst/>
              <a:rect l="l" t="t" r="r" b="b"/>
              <a:pathLst>
                <a:path w="14467" h="14467" extrusionOk="0">
                  <a:moveTo>
                    <a:pt x="7228" y="0"/>
                  </a:moveTo>
                  <a:cubicBezTo>
                    <a:pt x="3239" y="0"/>
                    <a:pt x="1" y="3227"/>
                    <a:pt x="1" y="7227"/>
                  </a:cubicBezTo>
                  <a:cubicBezTo>
                    <a:pt x="1" y="11228"/>
                    <a:pt x="3239" y="14466"/>
                    <a:pt x="7228" y="14466"/>
                  </a:cubicBezTo>
                  <a:cubicBezTo>
                    <a:pt x="11228" y="14466"/>
                    <a:pt x="14467" y="11228"/>
                    <a:pt x="14467" y="7227"/>
                  </a:cubicBezTo>
                  <a:cubicBezTo>
                    <a:pt x="14467" y="3227"/>
                    <a:pt x="11228" y="0"/>
                    <a:pt x="7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Immagine 5" descr="Immagine che contiene Carattere, Elementi grafici, schermata, logo&#10;&#10;Descrizione generata automaticamente">
              <a:extLst>
                <a:ext uri="{FF2B5EF4-FFF2-40B4-BE49-F238E27FC236}">
                  <a16:creationId xmlns:a16="http://schemas.microsoft.com/office/drawing/2014/main" id="{C24D4A88-DAE1-AF25-664E-36BFB5BBC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843" r="74384" b="28442"/>
            <a:stretch/>
          </p:blipFill>
          <p:spPr>
            <a:xfrm>
              <a:off x="923580" y="1465290"/>
              <a:ext cx="1164548" cy="1024932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8525453-E752-3753-8F4F-5381E17D035B}"/>
              </a:ext>
            </a:extLst>
          </p:cNvPr>
          <p:cNvGrpSpPr/>
          <p:nvPr/>
        </p:nvGrpSpPr>
        <p:grpSpPr>
          <a:xfrm>
            <a:off x="5653689" y="1359394"/>
            <a:ext cx="1409913" cy="2778518"/>
            <a:chOff x="6838158" y="1198395"/>
            <a:chExt cx="1673217" cy="3297411"/>
          </a:xfrm>
        </p:grpSpPr>
        <p:sp>
          <p:nvSpPr>
            <p:cNvPr id="217" name="Google Shape;217;p17"/>
            <p:cNvSpPr/>
            <p:nvPr/>
          </p:nvSpPr>
          <p:spPr>
            <a:xfrm>
              <a:off x="6998439" y="2332524"/>
              <a:ext cx="1352586" cy="2163282"/>
            </a:xfrm>
            <a:custGeom>
              <a:avLst/>
              <a:gdLst/>
              <a:ahLst/>
              <a:cxnLst/>
              <a:rect l="l" t="t" r="r" b="b"/>
              <a:pathLst>
                <a:path w="19313" h="21289" extrusionOk="0">
                  <a:moveTo>
                    <a:pt x="1" y="0"/>
                  </a:moveTo>
                  <a:lnTo>
                    <a:pt x="1" y="21288"/>
                  </a:lnTo>
                  <a:lnTo>
                    <a:pt x="19313" y="21288"/>
                  </a:lnTo>
                  <a:lnTo>
                    <a:pt x="193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 txBox="1"/>
            <p:nvPr/>
          </p:nvSpPr>
          <p:spPr>
            <a:xfrm>
              <a:off x="6998435" y="3536174"/>
              <a:ext cx="1352586" cy="699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Creates</a:t>
              </a:r>
              <a:r>
                <a:rPr lang="it-IT" sz="11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it-IT" sz="11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virtual</a:t>
              </a:r>
              <a:r>
                <a:rPr lang="it-IT" sz="11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it-IT" sz="11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environments</a:t>
              </a:r>
              <a:r>
                <a:rPr lang="it-IT" sz="11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for </a:t>
              </a:r>
              <a:r>
                <a:rPr lang="it-IT" sz="11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dynamic</a:t>
              </a:r>
              <a:r>
                <a:rPr lang="it-IT" sz="11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it-IT" sz="11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analysis</a:t>
              </a:r>
              <a:endParaRPr sz="11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9" name="Google Shape;219;p17"/>
            <p:cNvSpPr txBox="1"/>
            <p:nvPr/>
          </p:nvSpPr>
          <p:spPr>
            <a:xfrm>
              <a:off x="6998435" y="3059875"/>
              <a:ext cx="1352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300" b="1" dirty="0" err="1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Genymotion</a:t>
              </a:r>
              <a:endParaRPr sz="1300"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6838158" y="1198395"/>
              <a:ext cx="1673217" cy="1673217"/>
            </a:xfrm>
            <a:custGeom>
              <a:avLst/>
              <a:gdLst/>
              <a:ahLst/>
              <a:cxnLst/>
              <a:rect l="l" t="t" r="r" b="b"/>
              <a:pathLst>
                <a:path w="14467" h="14467" extrusionOk="0">
                  <a:moveTo>
                    <a:pt x="7228" y="0"/>
                  </a:moveTo>
                  <a:cubicBezTo>
                    <a:pt x="3239" y="0"/>
                    <a:pt x="1" y="3227"/>
                    <a:pt x="1" y="7227"/>
                  </a:cubicBezTo>
                  <a:cubicBezTo>
                    <a:pt x="1" y="11228"/>
                    <a:pt x="3239" y="14466"/>
                    <a:pt x="7228" y="14466"/>
                  </a:cubicBezTo>
                  <a:cubicBezTo>
                    <a:pt x="11228" y="14466"/>
                    <a:pt x="14467" y="11228"/>
                    <a:pt x="14467" y="7227"/>
                  </a:cubicBezTo>
                  <a:cubicBezTo>
                    <a:pt x="14467" y="3227"/>
                    <a:pt x="11228" y="0"/>
                    <a:pt x="72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Immagine 7" descr="Immagine che contiene cerchio, Elementi grafici, Policromia, design&#10;&#10;Descrizione generata automaticamente">
              <a:extLst>
                <a:ext uri="{FF2B5EF4-FFF2-40B4-BE49-F238E27FC236}">
                  <a16:creationId xmlns:a16="http://schemas.microsoft.com/office/drawing/2014/main" id="{6A82478C-D744-8C1A-E314-2EEEDB169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205" y="1284496"/>
              <a:ext cx="1457045" cy="1457045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432E58A-5699-886E-2051-1D9C57F5F5F4}"/>
              </a:ext>
            </a:extLst>
          </p:cNvPr>
          <p:cNvGrpSpPr/>
          <p:nvPr/>
        </p:nvGrpSpPr>
        <p:grpSpPr>
          <a:xfrm>
            <a:off x="2097808" y="1359394"/>
            <a:ext cx="1409913" cy="2778518"/>
            <a:chOff x="2707408" y="1198395"/>
            <a:chExt cx="1673217" cy="3297411"/>
          </a:xfrm>
        </p:grpSpPr>
        <p:sp>
          <p:nvSpPr>
            <p:cNvPr id="211" name="Google Shape;211;p17"/>
            <p:cNvSpPr/>
            <p:nvPr/>
          </p:nvSpPr>
          <p:spPr>
            <a:xfrm>
              <a:off x="2859978" y="2332524"/>
              <a:ext cx="1353426" cy="2163282"/>
            </a:xfrm>
            <a:custGeom>
              <a:avLst/>
              <a:gdLst/>
              <a:ahLst/>
              <a:cxnLst/>
              <a:rect l="l" t="t" r="r" b="b"/>
              <a:pathLst>
                <a:path w="19325" h="21289" extrusionOk="0">
                  <a:moveTo>
                    <a:pt x="1" y="0"/>
                  </a:moveTo>
                  <a:lnTo>
                    <a:pt x="1" y="21288"/>
                  </a:lnTo>
                  <a:lnTo>
                    <a:pt x="19325" y="21288"/>
                  </a:lnTo>
                  <a:lnTo>
                    <a:pt x="19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 txBox="1"/>
            <p:nvPr/>
          </p:nvSpPr>
          <p:spPr>
            <a:xfrm>
              <a:off x="2874713" y="3059875"/>
              <a:ext cx="1338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Bytecode-viewer</a:t>
              </a:r>
              <a:endParaRPr sz="1200"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2874713" y="3536175"/>
              <a:ext cx="1338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Static</a:t>
              </a:r>
              <a:endParaRPr lang="it-IT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 err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analysis</a:t>
              </a:r>
              <a:r>
                <a:rPr lang="it-IT" sz="12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tool</a:t>
              </a: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2707408" y="1198395"/>
              <a:ext cx="1673217" cy="1673217"/>
            </a:xfrm>
            <a:custGeom>
              <a:avLst/>
              <a:gdLst/>
              <a:ahLst/>
              <a:cxnLst/>
              <a:rect l="l" t="t" r="r" b="b"/>
              <a:pathLst>
                <a:path w="14467" h="14467" extrusionOk="0">
                  <a:moveTo>
                    <a:pt x="7228" y="0"/>
                  </a:moveTo>
                  <a:cubicBezTo>
                    <a:pt x="3239" y="0"/>
                    <a:pt x="1" y="3227"/>
                    <a:pt x="1" y="7227"/>
                  </a:cubicBezTo>
                  <a:cubicBezTo>
                    <a:pt x="1" y="11228"/>
                    <a:pt x="3239" y="14466"/>
                    <a:pt x="7228" y="14466"/>
                  </a:cubicBezTo>
                  <a:cubicBezTo>
                    <a:pt x="11228" y="14466"/>
                    <a:pt x="14467" y="11228"/>
                    <a:pt x="14467" y="7227"/>
                  </a:cubicBezTo>
                  <a:cubicBezTo>
                    <a:pt x="14467" y="3227"/>
                    <a:pt x="11228" y="0"/>
                    <a:pt x="7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0D9BF0E9-949F-2FD9-BA38-2536E35C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64222" y="1555206"/>
              <a:ext cx="959581" cy="959581"/>
            </a:xfrm>
            <a:prstGeom prst="rect">
              <a:avLst/>
            </a:prstGeom>
          </p:spPr>
        </p:pic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62ABF4AE-993A-6D0C-A1BD-BA8260433E32}"/>
              </a:ext>
            </a:extLst>
          </p:cNvPr>
          <p:cNvGrpSpPr/>
          <p:nvPr/>
        </p:nvGrpSpPr>
        <p:grpSpPr>
          <a:xfrm>
            <a:off x="7366164" y="1359394"/>
            <a:ext cx="1409913" cy="2778518"/>
            <a:chOff x="7360815" y="1096090"/>
            <a:chExt cx="1673217" cy="3297411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79D06138-C7BD-B856-57D3-FBDDEB48C204}"/>
                </a:ext>
              </a:extLst>
            </p:cNvPr>
            <p:cNvGrpSpPr/>
            <p:nvPr/>
          </p:nvGrpSpPr>
          <p:grpSpPr>
            <a:xfrm>
              <a:off x="7360815" y="1096090"/>
              <a:ext cx="1673217" cy="3297411"/>
              <a:chOff x="7360815" y="1096090"/>
              <a:chExt cx="1673217" cy="3297411"/>
            </a:xfrm>
          </p:grpSpPr>
          <p:sp>
            <p:nvSpPr>
              <p:cNvPr id="19" name="Google Shape;208;p17">
                <a:extLst>
                  <a:ext uri="{FF2B5EF4-FFF2-40B4-BE49-F238E27FC236}">
                    <a16:creationId xmlns:a16="http://schemas.microsoft.com/office/drawing/2014/main" id="{835C4B17-9AE9-344F-3E77-56F83034EB7D}"/>
                  </a:ext>
                </a:extLst>
              </p:cNvPr>
              <p:cNvSpPr/>
              <p:nvPr/>
            </p:nvSpPr>
            <p:spPr>
              <a:xfrm>
                <a:off x="7513344" y="2230219"/>
                <a:ext cx="1353426" cy="2163282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21289" extrusionOk="0">
                    <a:moveTo>
                      <a:pt x="0" y="0"/>
                    </a:moveTo>
                    <a:lnTo>
                      <a:pt x="0" y="21288"/>
                    </a:lnTo>
                    <a:lnTo>
                      <a:pt x="19324" y="21288"/>
                    </a:lnTo>
                    <a:lnTo>
                      <a:pt x="193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9;p17">
                <a:extLst>
                  <a:ext uri="{FF2B5EF4-FFF2-40B4-BE49-F238E27FC236}">
                    <a16:creationId xmlns:a16="http://schemas.microsoft.com/office/drawing/2014/main" id="{F7281279-6249-5302-442C-9BAF60FA2019}"/>
                  </a:ext>
                </a:extLst>
              </p:cNvPr>
              <p:cNvSpPr txBox="1"/>
              <p:nvPr/>
            </p:nvSpPr>
            <p:spPr>
              <a:xfrm>
                <a:off x="7528107" y="2957570"/>
                <a:ext cx="1338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AXMLPrinter2</a:t>
                </a:r>
                <a:endParaRPr sz="1200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1" name="Google Shape;210;p17">
                <a:extLst>
                  <a:ext uri="{FF2B5EF4-FFF2-40B4-BE49-F238E27FC236}">
                    <a16:creationId xmlns:a16="http://schemas.microsoft.com/office/drawing/2014/main" id="{9824B497-0529-0CD4-5FAA-BD561403DF4D}"/>
                  </a:ext>
                </a:extLst>
              </p:cNvPr>
              <p:cNvSpPr txBox="1"/>
              <p:nvPr/>
            </p:nvSpPr>
            <p:spPr>
              <a:xfrm>
                <a:off x="7528107" y="3433870"/>
                <a:ext cx="1338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200" dirty="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XML file reader</a:t>
                </a:r>
              </a:p>
            </p:txBody>
          </p:sp>
          <p:sp>
            <p:nvSpPr>
              <p:cNvPr id="22" name="Google Shape;220;p17">
                <a:extLst>
                  <a:ext uri="{FF2B5EF4-FFF2-40B4-BE49-F238E27FC236}">
                    <a16:creationId xmlns:a16="http://schemas.microsoft.com/office/drawing/2014/main" id="{E3DEE797-A587-556E-DD1C-5DA5FEB6D910}"/>
                  </a:ext>
                </a:extLst>
              </p:cNvPr>
              <p:cNvSpPr/>
              <p:nvPr/>
            </p:nvSpPr>
            <p:spPr>
              <a:xfrm>
                <a:off x="7360815" y="1096090"/>
                <a:ext cx="1673217" cy="1673217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14467" extrusionOk="0">
                    <a:moveTo>
                      <a:pt x="7228" y="0"/>
                    </a:moveTo>
                    <a:cubicBezTo>
                      <a:pt x="3239" y="0"/>
                      <a:pt x="1" y="3227"/>
                      <a:pt x="1" y="7227"/>
                    </a:cubicBezTo>
                    <a:cubicBezTo>
                      <a:pt x="1" y="11228"/>
                      <a:pt x="3239" y="14466"/>
                      <a:pt x="7228" y="14466"/>
                    </a:cubicBezTo>
                    <a:cubicBezTo>
                      <a:pt x="11228" y="14466"/>
                      <a:pt x="14467" y="11228"/>
                      <a:pt x="14467" y="7227"/>
                    </a:cubicBezTo>
                    <a:cubicBezTo>
                      <a:pt x="14467" y="3227"/>
                      <a:pt x="11228" y="0"/>
                      <a:pt x="72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209;p17">
              <a:extLst>
                <a:ext uri="{FF2B5EF4-FFF2-40B4-BE49-F238E27FC236}">
                  <a16:creationId xmlns:a16="http://schemas.microsoft.com/office/drawing/2014/main" id="{11A1B50B-622A-EAF3-412E-71DFFA8C56DF}"/>
                </a:ext>
              </a:extLst>
            </p:cNvPr>
            <p:cNvSpPr txBox="1"/>
            <p:nvPr/>
          </p:nvSpPr>
          <p:spPr>
            <a:xfrm>
              <a:off x="7528107" y="1717898"/>
              <a:ext cx="1338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bg1"/>
                  </a:solidFill>
                  <a:latin typeface="Fira Sans"/>
                  <a:ea typeface="Fira Sans"/>
                  <a:cs typeface="Fira Sans"/>
                  <a:sym typeface="Fira Sans"/>
                </a:rPr>
                <a:t>AXP2</a:t>
              </a:r>
              <a:endParaRPr sz="2400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3220547" y="1404614"/>
            <a:ext cx="431796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/>
              <a:t> </a:t>
            </a:r>
            <a:r>
              <a:rPr lang="it-IT" sz="4000" dirty="0" err="1"/>
              <a:t>Monokle’s</a:t>
            </a:r>
            <a:r>
              <a:rPr lang="it-IT" sz="4000" dirty="0"/>
              <a:t> group:</a:t>
            </a:r>
            <a:endParaRPr sz="4000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72740E5-468C-01CA-8B87-B2647831BDB6}"/>
              </a:ext>
            </a:extLst>
          </p:cNvPr>
          <p:cNvGrpSpPr/>
          <p:nvPr/>
        </p:nvGrpSpPr>
        <p:grpSpPr>
          <a:xfrm>
            <a:off x="1605484" y="1117839"/>
            <a:ext cx="1346650" cy="1346650"/>
            <a:chOff x="2850528" y="1898425"/>
            <a:chExt cx="1346650" cy="1346650"/>
          </a:xfrm>
        </p:grpSpPr>
        <p:sp>
          <p:nvSpPr>
            <p:cNvPr id="2" name="Google Shape;196;p16">
              <a:extLst>
                <a:ext uri="{FF2B5EF4-FFF2-40B4-BE49-F238E27FC236}">
                  <a16:creationId xmlns:a16="http://schemas.microsoft.com/office/drawing/2014/main" id="{9E95B628-B5E9-BDAF-DA3B-9EC26BC86FBE}"/>
                </a:ext>
              </a:extLst>
            </p:cNvPr>
            <p:cNvSpPr/>
            <p:nvPr/>
          </p:nvSpPr>
          <p:spPr>
            <a:xfrm>
              <a:off x="2850528" y="1898425"/>
              <a:ext cx="1346650" cy="1346650"/>
            </a:xfrm>
            <a:custGeom>
              <a:avLst/>
              <a:gdLst/>
              <a:ahLst/>
              <a:cxnLst/>
              <a:rect l="l" t="t" r="r" b="b"/>
              <a:pathLst>
                <a:path w="14467" h="14467" extrusionOk="0">
                  <a:moveTo>
                    <a:pt x="7228" y="0"/>
                  </a:moveTo>
                  <a:cubicBezTo>
                    <a:pt x="3239" y="0"/>
                    <a:pt x="1" y="3227"/>
                    <a:pt x="1" y="7227"/>
                  </a:cubicBezTo>
                  <a:cubicBezTo>
                    <a:pt x="1" y="11228"/>
                    <a:pt x="3239" y="14466"/>
                    <a:pt x="7228" y="14466"/>
                  </a:cubicBezTo>
                  <a:cubicBezTo>
                    <a:pt x="11228" y="14466"/>
                    <a:pt x="14467" y="11228"/>
                    <a:pt x="14467" y="7227"/>
                  </a:cubicBezTo>
                  <a:cubicBezTo>
                    <a:pt x="14467" y="3227"/>
                    <a:pt x="11228" y="0"/>
                    <a:pt x="7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200;p16">
              <a:extLst>
                <a:ext uri="{FF2B5EF4-FFF2-40B4-BE49-F238E27FC236}">
                  <a16:creationId xmlns:a16="http://schemas.microsoft.com/office/drawing/2014/main" id="{3CBEA992-DC26-5102-F093-012D024E19CD}"/>
                </a:ext>
              </a:extLst>
            </p:cNvPr>
            <p:cNvSpPr txBox="1"/>
            <p:nvPr/>
          </p:nvSpPr>
          <p:spPr>
            <a:xfrm>
              <a:off x="3285803" y="2471550"/>
              <a:ext cx="4761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b="1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40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16E947-74EC-C7B4-F872-845F941332A7}"/>
              </a:ext>
            </a:extLst>
          </p:cNvPr>
          <p:cNvSpPr txBox="1"/>
          <p:nvPr/>
        </p:nvSpPr>
        <p:spPr>
          <a:xfrm>
            <a:off x="1605484" y="2743200"/>
            <a:ext cx="652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695d and 0a2d, for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simplicity</a:t>
            </a: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only</a:t>
            </a: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695d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analysis</a:t>
            </a: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will</a:t>
            </a: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be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showed</a:t>
            </a: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6576864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Permissions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A1D94D-AE12-58E8-1199-F5A52D83E1B1}"/>
              </a:ext>
            </a:extLst>
          </p:cNvPr>
          <p:cNvSpPr txBox="1"/>
          <p:nvPr/>
        </p:nvSpPr>
        <p:spPr>
          <a:xfrm>
            <a:off x="1313239" y="1448364"/>
            <a:ext cx="30906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permissions required by the</a:t>
            </a:r>
          </a:p>
          <a:p>
            <a:r>
              <a:rPr lang="en-GB" dirty="0"/>
              <a:t>application pose a serious security</a:t>
            </a:r>
          </a:p>
          <a:p>
            <a:r>
              <a:rPr lang="en-GB" dirty="0"/>
              <a:t>problem.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Most malicious </a:t>
            </a:r>
            <a:r>
              <a:rPr lang="en-GB" dirty="0" err="1"/>
              <a:t>apk's</a:t>
            </a:r>
            <a:r>
              <a:rPr lang="en-GB" dirty="0"/>
              <a:t> permission: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Access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Read/Write Bookmarks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Send/Write/Receive 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Capture Audio</a:t>
            </a:r>
          </a:p>
        </p:txBody>
      </p:sp>
      <p:sp>
        <p:nvSpPr>
          <p:cNvPr id="7" name="Google Shape;677;p25">
            <a:extLst>
              <a:ext uri="{FF2B5EF4-FFF2-40B4-BE49-F238E27FC236}">
                <a16:creationId xmlns:a16="http://schemas.microsoft.com/office/drawing/2014/main" id="{B722B1F1-8A4D-63BB-D4EE-5446201129CF}"/>
              </a:ext>
            </a:extLst>
          </p:cNvPr>
          <p:cNvSpPr/>
          <p:nvPr/>
        </p:nvSpPr>
        <p:spPr>
          <a:xfrm>
            <a:off x="186995" y="187638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Monokle</a:t>
            </a:r>
            <a:r>
              <a:rPr lang="it-IT" b="1" dirty="0"/>
              <a:t> 695d</a:t>
            </a:r>
            <a:endParaRPr b="1" dirty="0"/>
          </a:p>
        </p:txBody>
      </p:sp>
      <p:pic>
        <p:nvPicPr>
          <p:cNvPr id="9" name="Immagine 8" descr="Immagine che contiene testo, documento, ricevuta&#10;&#10;Descrizione generata automaticamente">
            <a:extLst>
              <a:ext uri="{FF2B5EF4-FFF2-40B4-BE49-F238E27FC236}">
                <a16:creationId xmlns:a16="http://schemas.microsoft.com/office/drawing/2014/main" id="{E3EF1EF9-C778-1353-4DB1-19BE482E7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18" y="339962"/>
            <a:ext cx="1837943" cy="44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mappa, atlante, testo&#10;&#10;Descrizione generata automaticamente">
            <a:extLst>
              <a:ext uri="{FF2B5EF4-FFF2-40B4-BE49-F238E27FC236}">
                <a16:creationId xmlns:a16="http://schemas.microsoft.com/office/drawing/2014/main" id="{46E0D601-20D3-CA4F-85C4-C2C7B1A0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0"/>
            <a:ext cx="7772400" cy="394692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E7714EC-B464-1041-EC85-957DF505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Servers</a:t>
            </a:r>
          </a:p>
        </p:txBody>
      </p:sp>
      <p:sp>
        <p:nvSpPr>
          <p:cNvPr id="3" name="Google Shape;677;p25">
            <a:extLst>
              <a:ext uri="{FF2B5EF4-FFF2-40B4-BE49-F238E27FC236}">
                <a16:creationId xmlns:a16="http://schemas.microsoft.com/office/drawing/2014/main" id="{AAEA2C6E-4111-A023-FFE2-78060D3020F7}"/>
              </a:ext>
            </a:extLst>
          </p:cNvPr>
          <p:cNvSpPr/>
          <p:nvPr/>
        </p:nvSpPr>
        <p:spPr>
          <a:xfrm>
            <a:off x="186995" y="187638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Monokle</a:t>
            </a:r>
            <a:r>
              <a:rPr lang="it-IT" b="1" dirty="0"/>
              <a:t> 695d</a:t>
            </a:r>
            <a:endParaRPr b="1" dirty="0"/>
          </a:p>
        </p:txBody>
      </p:sp>
      <p:pic>
        <p:nvPicPr>
          <p:cNvPr id="5" name="Immagine 4" descr="Immagine che contiene schermata, testo, software&#10;&#10;Descrizione generata automaticamente">
            <a:extLst>
              <a:ext uri="{FF2B5EF4-FFF2-40B4-BE49-F238E27FC236}">
                <a16:creationId xmlns:a16="http://schemas.microsoft.com/office/drawing/2014/main" id="{1600BAE0-96E3-FD5B-CB6C-ECC9D58D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2734348"/>
            <a:ext cx="7772400" cy="2221514"/>
          </a:xfrm>
          <a:prstGeom prst="rect">
            <a:avLst/>
          </a:prstGeom>
        </p:spPr>
      </p:pic>
      <p:cxnSp>
        <p:nvCxnSpPr>
          <p:cNvPr id="8" name="Google Shape;250;p18">
            <a:extLst>
              <a:ext uri="{FF2B5EF4-FFF2-40B4-BE49-F238E27FC236}">
                <a16:creationId xmlns:a16="http://schemas.microsoft.com/office/drawing/2014/main" id="{F55CAE67-88A5-B436-9667-1BF751C3FC1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9515" y="1833373"/>
            <a:ext cx="1389888" cy="125272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" name="Google Shape;250;p18">
            <a:extLst>
              <a:ext uri="{FF2B5EF4-FFF2-40B4-BE49-F238E27FC236}">
                <a16:creationId xmlns:a16="http://schemas.microsoft.com/office/drawing/2014/main" id="{5C9F9562-8F5D-6583-5CB0-78701E421B38}"/>
              </a:ext>
            </a:extLst>
          </p:cNvPr>
          <p:cNvCxnSpPr>
            <a:cxnSpLocks/>
          </p:cNvCxnSpPr>
          <p:nvPr/>
        </p:nvCxnSpPr>
        <p:spPr>
          <a:xfrm flipV="1">
            <a:off x="1709928" y="1420792"/>
            <a:ext cx="2944369" cy="271376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D556204-95EF-66A6-2F3E-29E7B95787BD}"/>
              </a:ext>
            </a:extLst>
          </p:cNvPr>
          <p:cNvSpPr txBox="1"/>
          <p:nvPr/>
        </p:nvSpPr>
        <p:spPr>
          <a:xfrm>
            <a:off x="5687261" y="1420792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 we expected, the application</a:t>
            </a:r>
          </a:p>
          <a:p>
            <a:r>
              <a:rPr lang="en-GB" dirty="0"/>
              <a:t>communicates with remote servers.</a:t>
            </a:r>
          </a:p>
        </p:txBody>
      </p:sp>
    </p:spTree>
    <p:extLst>
      <p:ext uri="{BB962C8B-B14F-4D97-AF65-F5344CB8AC3E}">
        <p14:creationId xmlns:p14="http://schemas.microsoft.com/office/powerpoint/2010/main" val="3708099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1894E-AA3B-18DA-6871-DB51ED0F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Code Analysis</a:t>
            </a:r>
          </a:p>
        </p:txBody>
      </p:sp>
      <p:sp>
        <p:nvSpPr>
          <p:cNvPr id="3" name="Google Shape;677;p25">
            <a:extLst>
              <a:ext uri="{FF2B5EF4-FFF2-40B4-BE49-F238E27FC236}">
                <a16:creationId xmlns:a16="http://schemas.microsoft.com/office/drawing/2014/main" id="{39195930-9C89-C34D-CD61-84AD663C8096}"/>
              </a:ext>
            </a:extLst>
          </p:cNvPr>
          <p:cNvSpPr/>
          <p:nvPr/>
        </p:nvSpPr>
        <p:spPr>
          <a:xfrm>
            <a:off x="186995" y="187638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Monokle</a:t>
            </a:r>
            <a:r>
              <a:rPr lang="it-IT" b="1" dirty="0"/>
              <a:t> 695d</a:t>
            </a:r>
            <a:endParaRPr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624674-1125-ACC8-C78E-0A9A51FDDD93}"/>
              </a:ext>
            </a:extLst>
          </p:cNvPr>
          <p:cNvSpPr txBox="1"/>
          <p:nvPr/>
        </p:nvSpPr>
        <p:spPr>
          <a:xfrm>
            <a:off x="457200" y="1756963"/>
            <a:ext cx="4910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Package details: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android.support.v4</a:t>
            </a:r>
            <a:r>
              <a:rPr lang="en-GB" dirty="0"/>
              <a:t>: contains Android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com.system.security_update</a:t>
            </a:r>
            <a:r>
              <a:rPr lang="en-GB" dirty="0"/>
              <a:t>: contains malicious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 descr="Immagine che contiene testo, schermata, ricevuta&#10;&#10;Descrizione generata automaticamente">
            <a:extLst>
              <a:ext uri="{FF2B5EF4-FFF2-40B4-BE49-F238E27FC236}">
                <a16:creationId xmlns:a16="http://schemas.microsoft.com/office/drawing/2014/main" id="{9D74EE8A-DA4F-E2BB-DD63-20519878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244" y="865325"/>
            <a:ext cx="3024212" cy="3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3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1894E-AA3B-18DA-6871-DB51ED0F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Code Analysis</a:t>
            </a:r>
          </a:p>
        </p:txBody>
      </p:sp>
      <p:sp>
        <p:nvSpPr>
          <p:cNvPr id="3" name="Google Shape;677;p25">
            <a:extLst>
              <a:ext uri="{FF2B5EF4-FFF2-40B4-BE49-F238E27FC236}">
                <a16:creationId xmlns:a16="http://schemas.microsoft.com/office/drawing/2014/main" id="{39195930-9C89-C34D-CD61-84AD663C8096}"/>
              </a:ext>
            </a:extLst>
          </p:cNvPr>
          <p:cNvSpPr/>
          <p:nvPr/>
        </p:nvSpPr>
        <p:spPr>
          <a:xfrm>
            <a:off x="186995" y="187638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Monokle</a:t>
            </a:r>
            <a:r>
              <a:rPr lang="it-IT" b="1" dirty="0"/>
              <a:t> 695d</a:t>
            </a:r>
            <a:endParaRPr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624674-1125-ACC8-C78E-0A9A51FDDD93}"/>
              </a:ext>
            </a:extLst>
          </p:cNvPr>
          <p:cNvSpPr txBox="1"/>
          <p:nvPr/>
        </p:nvSpPr>
        <p:spPr>
          <a:xfrm>
            <a:off x="1012958" y="1756963"/>
            <a:ext cx="79777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dirty="0"/>
              <a:t>What does the Malware do?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Position Tracking (Stalking)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Password </a:t>
            </a:r>
            <a:r>
              <a:rPr lang="en-GB" b="1" dirty="0" err="1"/>
              <a:t>Reseting</a:t>
            </a:r>
            <a:endParaRPr lang="en-GB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Behaviour Tracking(Google bookmark and History)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Photo, Video , Call, SMS, Audio, E-Mail, Contact List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File Manager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MITM SSL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Account Stealing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User Dictionary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Download and App installation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Self Kill</a:t>
            </a:r>
          </a:p>
        </p:txBody>
      </p:sp>
    </p:spTree>
    <p:extLst>
      <p:ext uri="{BB962C8B-B14F-4D97-AF65-F5344CB8AC3E}">
        <p14:creationId xmlns:p14="http://schemas.microsoft.com/office/powerpoint/2010/main" val="676813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1894E-AA3B-18DA-6871-DB51ED0F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Code Analysis</a:t>
            </a:r>
          </a:p>
        </p:txBody>
      </p:sp>
      <p:sp>
        <p:nvSpPr>
          <p:cNvPr id="3" name="Google Shape;677;p25">
            <a:extLst>
              <a:ext uri="{FF2B5EF4-FFF2-40B4-BE49-F238E27FC236}">
                <a16:creationId xmlns:a16="http://schemas.microsoft.com/office/drawing/2014/main" id="{39195930-9C89-C34D-CD61-84AD663C8096}"/>
              </a:ext>
            </a:extLst>
          </p:cNvPr>
          <p:cNvSpPr/>
          <p:nvPr/>
        </p:nvSpPr>
        <p:spPr>
          <a:xfrm>
            <a:off x="186995" y="187638"/>
            <a:ext cx="1619400" cy="387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Monokle</a:t>
            </a:r>
            <a:r>
              <a:rPr lang="it-IT" b="1" dirty="0"/>
              <a:t> 695d</a:t>
            </a:r>
            <a:endParaRPr b="1" dirty="0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38C46FB-FC01-CFFD-57E0-261A8133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744" y="2004770"/>
            <a:ext cx="3322256" cy="1719209"/>
          </a:xfrm>
          <a:prstGeom prst="rect">
            <a:avLst/>
          </a:prstGeom>
        </p:spPr>
      </p:pic>
      <p:pic>
        <p:nvPicPr>
          <p:cNvPr id="8" name="Immagine 7" descr="Immagine che contiene testo, schermata, documento, menu&#10;&#10;Descrizione generata automaticamente">
            <a:extLst>
              <a:ext uri="{FF2B5EF4-FFF2-40B4-BE49-F238E27FC236}">
                <a16:creationId xmlns:a16="http://schemas.microsoft.com/office/drawing/2014/main" id="{539691F8-F85E-0759-3F62-33C16CA3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01" y="1496357"/>
            <a:ext cx="1324656" cy="2923674"/>
          </a:xfrm>
          <a:prstGeom prst="rect">
            <a:avLst/>
          </a:prstGeom>
        </p:spPr>
      </p:pic>
      <p:pic>
        <p:nvPicPr>
          <p:cNvPr id="10" name="Immagine 9" descr="Immagine che contiene testo, schermata, documento&#10;&#10;Descrizione generata automaticamente">
            <a:extLst>
              <a:ext uri="{FF2B5EF4-FFF2-40B4-BE49-F238E27FC236}">
                <a16:creationId xmlns:a16="http://schemas.microsoft.com/office/drawing/2014/main" id="{709F327F-3122-2EE7-E62C-B534344AC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157" y="1496357"/>
            <a:ext cx="1890528" cy="2923674"/>
          </a:xfrm>
          <a:prstGeom prst="rect">
            <a:avLst/>
          </a:prstGeom>
        </p:spPr>
      </p:pic>
      <p:pic>
        <p:nvPicPr>
          <p:cNvPr id="12" name="Immagine 11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FC00C1E-EAB5-C8F4-F6D4-F9A9DF35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59" y="1308719"/>
            <a:ext cx="2647722" cy="311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16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lware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E94E1B"/>
      </a:accent1>
      <a:accent2>
        <a:srgbClr val="E94E1B"/>
      </a:accent2>
      <a:accent3>
        <a:srgbClr val="EE7026"/>
      </a:accent3>
      <a:accent4>
        <a:srgbClr val="3C3C3B"/>
      </a:accent4>
      <a:accent5>
        <a:srgbClr val="575756"/>
      </a:accent5>
      <a:accent6>
        <a:srgbClr val="C6C6C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9f66011-f37e-4b6d-b22c-5478a0eb156e" xsi:nil="true"/>
    <lcf76f155ced4ddcb4097134ff3c332f xmlns="8ea2e11e-0525-4331-a64e-f50ec1dd101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F89AAB5E398084BBE73A60A7ECB7826" ma:contentTypeVersion="11" ma:contentTypeDescription="Creare un nuovo documento." ma:contentTypeScope="" ma:versionID="864fa8b4afb4965d9f0606a32683b37c">
  <xsd:schema xmlns:xsd="http://www.w3.org/2001/XMLSchema" xmlns:xs="http://www.w3.org/2001/XMLSchema" xmlns:p="http://schemas.microsoft.com/office/2006/metadata/properties" xmlns:ns2="8ea2e11e-0525-4331-a64e-f50ec1dd101c" xmlns:ns3="89f66011-f37e-4b6d-b22c-5478a0eb156e" targetNamespace="http://schemas.microsoft.com/office/2006/metadata/properties" ma:root="true" ma:fieldsID="5d8107d7a639c548a4b5aca85991d18d" ns2:_="" ns3:_="">
    <xsd:import namespace="8ea2e11e-0525-4331-a64e-f50ec1dd101c"/>
    <xsd:import namespace="89f66011-f37e-4b6d-b22c-5478a0eb15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a2e11e-0525-4331-a64e-f50ec1dd10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f66011-f37e-4b6d-b22c-5478a0eb156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95aa9bc-7a3c-4504-9ee7-cd93e495f239}" ma:internalName="TaxCatchAll" ma:showField="CatchAllData" ma:web="89f66011-f37e-4b6d-b22c-5478a0eb15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3DB920-1E21-43AE-BB38-4F631A1CE41B}">
  <ds:schemaRefs>
    <ds:schemaRef ds:uri="8ea2e11e-0525-4331-a64e-f50ec1dd101c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89f66011-f37e-4b6d-b22c-5478a0eb156e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FAAFB61-08B6-4D73-9A98-80A370259E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1F653F-3D4E-45E6-A351-FAFC9DCEED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a2e11e-0525-4331-a64e-f50ec1dd101c"/>
    <ds:schemaRef ds:uri="89f66011-f37e-4b6d-b22c-5478a0eb15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555</Words>
  <Application>Microsoft Office PowerPoint</Application>
  <PresentationFormat>Presentazione su schermo (16:9)</PresentationFormat>
  <Paragraphs>119</Paragraphs>
  <Slides>20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Fira Sans</vt:lpstr>
      <vt:lpstr>Fira Sans Black</vt:lpstr>
      <vt:lpstr>Fira Sans Medium</vt:lpstr>
      <vt:lpstr>Malware Infographics by Slidesgo</vt:lpstr>
      <vt:lpstr>Malware Analysis</vt:lpstr>
      <vt:lpstr>Group of malwares</vt:lpstr>
      <vt:lpstr>TOOLS </vt:lpstr>
      <vt:lpstr> Monokle’s group:</vt:lpstr>
      <vt:lpstr>Permissions</vt:lpstr>
      <vt:lpstr>Servers</vt:lpstr>
      <vt:lpstr>Java Code Analysis</vt:lpstr>
      <vt:lpstr>Java Code Analysis</vt:lpstr>
      <vt:lpstr>Java Code Analysis</vt:lpstr>
      <vt:lpstr>Dynamic Analysis</vt:lpstr>
      <vt:lpstr> Banker’s group:</vt:lpstr>
      <vt:lpstr>Banker 9E9D: Permissions</vt:lpstr>
      <vt:lpstr>Banker 9E9D: Manifest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Deeper analysis of 7A99, 8D0A and 20F4</vt:lpstr>
      <vt:lpstr>Dynamic Analysis</vt:lpstr>
      <vt:lpstr>Dynamic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Analysis</dc:title>
  <dc:creator>Carlo Pio Pace</dc:creator>
  <cp:lastModifiedBy>Carlo Pio Pace</cp:lastModifiedBy>
  <cp:revision>11</cp:revision>
  <dcterms:modified xsi:type="dcterms:W3CDTF">2024-06-08T15:47:45Z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0x0101009F89AAB5E398084BBE73A60A7ECB7826</vt:lpwstr>
  </property>
  <property fmtid="{D5CDD505-2E9C-101B-9397-08002B2CF9AE}" pid="3" name="MediaServiceImageTags">
    <vt:lpwstr/>
  </property>
</Properties>
</file>